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Poppins" panose="00000500000000000000" pitchFamily="2" charset="0"/>
      <p:regular r:id="rId16"/>
    </p:embeddedFont>
    <p:embeddedFont>
      <p:font typeface="Poppins Bold" panose="00000800000000000000" charset="0"/>
      <p:regular r:id="rId17"/>
    </p:embeddedFont>
    <p:embeddedFont>
      <p:font typeface="Poppins Bold Italics"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3" d="100"/>
          <a:sy n="63" d="100"/>
        </p:scale>
        <p:origin x="566" y="6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6.png"/><Relationship Id="rId5" Type="http://schemas.openxmlformats.org/officeDocument/2006/relationships/image" Target="../media/image5.sv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14.png"/></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20.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14.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20.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3.sv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7.sv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7.sv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6.png"/><Relationship Id="rId5" Type="http://schemas.openxmlformats.org/officeDocument/2006/relationships/image" Target="../media/image5.sv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txBody>
          <a:bodyPr/>
          <a:lstStyle/>
          <a:p>
            <a:endParaRPr lang="en-ID"/>
          </a:p>
        </p:txBody>
      </p:sp>
      <p:grpSp>
        <p:nvGrpSpPr>
          <p:cNvPr id="3" name="Group 3"/>
          <p:cNvGrpSpPr/>
          <p:nvPr/>
        </p:nvGrpSpPr>
        <p:grpSpPr>
          <a:xfrm>
            <a:off x="684811" y="607952"/>
            <a:ext cx="4049845" cy="1429651"/>
            <a:chOff x="0" y="0"/>
            <a:chExt cx="3070995" cy="1084103"/>
          </a:xfrm>
        </p:grpSpPr>
        <p:sp>
          <p:nvSpPr>
            <p:cNvPr id="4" name="Freeform 4"/>
            <p:cNvSpPr/>
            <p:nvPr/>
          </p:nvSpPr>
          <p:spPr>
            <a:xfrm>
              <a:off x="0" y="0"/>
              <a:ext cx="3070995" cy="1084103"/>
            </a:xfrm>
            <a:custGeom>
              <a:avLst/>
              <a:gdLst/>
              <a:ahLst/>
              <a:cxnLst/>
              <a:rect l="l" t="t" r="r" b="b"/>
              <a:pathLst>
                <a:path w="3070995" h="1084103">
                  <a:moveTo>
                    <a:pt x="2946534" y="1084103"/>
                  </a:moveTo>
                  <a:lnTo>
                    <a:pt x="124460" y="1084103"/>
                  </a:lnTo>
                  <a:cubicBezTo>
                    <a:pt x="55880" y="1084103"/>
                    <a:pt x="0" y="1028223"/>
                    <a:pt x="0" y="959643"/>
                  </a:cubicBezTo>
                  <a:lnTo>
                    <a:pt x="0" y="124460"/>
                  </a:lnTo>
                  <a:cubicBezTo>
                    <a:pt x="0" y="55880"/>
                    <a:pt x="55880" y="0"/>
                    <a:pt x="124460" y="0"/>
                  </a:cubicBezTo>
                  <a:lnTo>
                    <a:pt x="2946535" y="0"/>
                  </a:lnTo>
                  <a:cubicBezTo>
                    <a:pt x="3015115" y="0"/>
                    <a:pt x="3070995" y="55880"/>
                    <a:pt x="3070995" y="124460"/>
                  </a:cubicBezTo>
                  <a:lnTo>
                    <a:pt x="3070995" y="959643"/>
                  </a:lnTo>
                  <a:cubicBezTo>
                    <a:pt x="3070995" y="1028223"/>
                    <a:pt x="3015115" y="1084103"/>
                    <a:pt x="2946535" y="1084103"/>
                  </a:cubicBezTo>
                  <a:close/>
                </a:path>
              </a:pathLst>
            </a:custGeom>
            <a:solidFill>
              <a:srgbClr val="191B1A">
                <a:alpha val="80000"/>
              </a:srgbClr>
            </a:solidFill>
          </p:spPr>
          <p:txBody>
            <a:bodyPr/>
            <a:lstStyle/>
            <a:p>
              <a:endParaRPr lang="en-ID"/>
            </a:p>
          </p:txBody>
        </p:sp>
      </p:grpSp>
      <p:sp>
        <p:nvSpPr>
          <p:cNvPr id="5" name="Freeform 5"/>
          <p:cNvSpPr/>
          <p:nvPr/>
        </p:nvSpPr>
        <p:spPr>
          <a:xfrm>
            <a:off x="1028700" y="1044739"/>
            <a:ext cx="580986" cy="556078"/>
          </a:xfrm>
          <a:custGeom>
            <a:avLst/>
            <a:gdLst/>
            <a:ahLst/>
            <a:cxnLst/>
            <a:rect l="l" t="t" r="r" b="b"/>
            <a:pathLst>
              <a:path w="580986" h="556078">
                <a:moveTo>
                  <a:pt x="0" y="0"/>
                </a:moveTo>
                <a:lnTo>
                  <a:pt x="580986" y="0"/>
                </a:lnTo>
                <a:lnTo>
                  <a:pt x="580986" y="556078"/>
                </a:lnTo>
                <a:lnTo>
                  <a:pt x="0" y="55607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6" name="Group 6"/>
          <p:cNvGrpSpPr/>
          <p:nvPr/>
        </p:nvGrpSpPr>
        <p:grpSpPr>
          <a:xfrm>
            <a:off x="17461777" y="7605853"/>
            <a:ext cx="1652447" cy="1652447"/>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grpSp>
        <p:nvGrpSpPr>
          <p:cNvPr id="8" name="Group 8"/>
          <p:cNvGrpSpPr/>
          <p:nvPr/>
        </p:nvGrpSpPr>
        <p:grpSpPr>
          <a:xfrm>
            <a:off x="10794148" y="3054715"/>
            <a:ext cx="4177570" cy="4177570"/>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0" name="TextBox 10"/>
          <p:cNvSpPr txBox="1"/>
          <p:nvPr/>
        </p:nvSpPr>
        <p:spPr>
          <a:xfrm>
            <a:off x="1769807" y="87777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1" name="TextBox 11"/>
          <p:cNvSpPr txBox="1"/>
          <p:nvPr/>
        </p:nvSpPr>
        <p:spPr>
          <a:xfrm>
            <a:off x="3613015" y="3401384"/>
            <a:ext cx="14916926" cy="2137251"/>
          </a:xfrm>
          <a:prstGeom prst="rect">
            <a:avLst/>
          </a:prstGeom>
        </p:spPr>
        <p:txBody>
          <a:bodyPr lIns="0" tIns="0" rIns="0" bIns="0" rtlCol="0" anchor="t">
            <a:spAutoFit/>
          </a:bodyPr>
          <a:lstStyle/>
          <a:p>
            <a:pPr>
              <a:lnSpc>
                <a:spcPts val="16593"/>
              </a:lnSpc>
              <a:spcBef>
                <a:spcPct val="0"/>
              </a:spcBef>
            </a:pPr>
            <a:r>
              <a:rPr lang="en-US" sz="11852">
                <a:solidFill>
                  <a:srgbClr val="FFFFFF"/>
                </a:solidFill>
                <a:latin typeface="Poppins"/>
              </a:rPr>
              <a:t>SNAKEGAME</a:t>
            </a:r>
          </a:p>
        </p:txBody>
      </p:sp>
      <p:sp>
        <p:nvSpPr>
          <p:cNvPr id="12" name="TextBox 12"/>
          <p:cNvSpPr txBox="1"/>
          <p:nvPr/>
        </p:nvSpPr>
        <p:spPr>
          <a:xfrm>
            <a:off x="3613015" y="6136051"/>
            <a:ext cx="8623538" cy="283123"/>
          </a:xfrm>
          <a:prstGeom prst="rect">
            <a:avLst/>
          </a:prstGeom>
        </p:spPr>
        <p:txBody>
          <a:bodyPr lIns="0" tIns="0" rIns="0" bIns="0" rtlCol="0" anchor="t">
            <a:spAutoFit/>
          </a:bodyPr>
          <a:lstStyle/>
          <a:p>
            <a:pPr>
              <a:lnSpc>
                <a:spcPts val="2239"/>
              </a:lnSpc>
              <a:spcBef>
                <a:spcPct val="0"/>
              </a:spcBef>
            </a:pPr>
            <a:r>
              <a:rPr lang="en-US" sz="1599" spc="1279">
                <a:solidFill>
                  <a:srgbClr val="FFFFFF"/>
                </a:solidFill>
                <a:latin typeface="Poppins"/>
              </a:rPr>
              <a:t>PEMROGRAMAN BERORIENTASI OBJEK</a:t>
            </a:r>
          </a:p>
        </p:txBody>
      </p:sp>
      <p:sp>
        <p:nvSpPr>
          <p:cNvPr id="13" name="Freeform 13"/>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5">
              <a:alphaModFix amt="6999"/>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4" name="Freeform 14"/>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7">
              <a:alphaModFix amt="6999"/>
              <a:extLst>
                <a:ext uri="{96DAC541-7B7A-43D3-8B79-37D633B846F1}">
                  <asvg:svgBlip xmlns:asvg="http://schemas.microsoft.com/office/drawing/2016/SVG/main" r:embed="rId8"/>
                </a:ext>
              </a:extLst>
            </a:blip>
            <a:stretch>
              <a:fillRect/>
            </a:stretch>
          </a:blipFill>
        </p:spPr>
        <p:txBody>
          <a:bodyPr/>
          <a:lstStyle/>
          <a:p>
            <a:endParaRPr lang="en-ID"/>
          </a:p>
        </p:txBody>
      </p:sp>
      <p:sp>
        <p:nvSpPr>
          <p:cNvPr id="15" name="TextBox 15"/>
          <p:cNvSpPr txBox="1"/>
          <p:nvPr/>
        </p:nvSpPr>
        <p:spPr>
          <a:xfrm>
            <a:off x="1760282" y="120744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
        <p:nvSpPr>
          <p:cNvPr id="16" name="TextBox 16"/>
          <p:cNvSpPr txBox="1"/>
          <p:nvPr/>
        </p:nvSpPr>
        <p:spPr>
          <a:xfrm>
            <a:off x="3743974" y="5512382"/>
            <a:ext cx="7788706" cy="342600"/>
          </a:xfrm>
          <a:prstGeom prst="rect">
            <a:avLst/>
          </a:prstGeom>
        </p:spPr>
        <p:txBody>
          <a:bodyPr lIns="0" tIns="0" rIns="0" bIns="0" rtlCol="0" anchor="t">
            <a:spAutoFit/>
          </a:bodyPr>
          <a:lstStyle/>
          <a:p>
            <a:pPr algn="ctr">
              <a:lnSpc>
                <a:spcPts val="2636"/>
              </a:lnSpc>
              <a:spcBef>
                <a:spcPct val="0"/>
              </a:spcBef>
            </a:pPr>
            <a:r>
              <a:rPr lang="en-US" sz="1883">
                <a:solidFill>
                  <a:srgbClr val="FFFFFF"/>
                </a:solidFill>
                <a:latin typeface="Poppins"/>
              </a:rPr>
              <a:t> Link github : https://github.com/Daris09/JavaSnakeGame</a:t>
            </a:r>
          </a:p>
        </p:txBody>
      </p:sp>
      <p:sp>
        <p:nvSpPr>
          <p:cNvPr id="17" name="TextBox 17"/>
          <p:cNvSpPr txBox="1"/>
          <p:nvPr/>
        </p:nvSpPr>
        <p:spPr>
          <a:xfrm>
            <a:off x="1760282" y="153711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KELAS 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49845" cy="1094745"/>
            <a:chOff x="0" y="0"/>
            <a:chExt cx="3070995" cy="830144"/>
          </a:xfrm>
        </p:grpSpPr>
        <p:sp>
          <p:nvSpPr>
            <p:cNvPr id="3" name="Freeform 3"/>
            <p:cNvSpPr/>
            <p:nvPr/>
          </p:nvSpPr>
          <p:spPr>
            <a:xfrm>
              <a:off x="0" y="0"/>
              <a:ext cx="3070995" cy="830144"/>
            </a:xfrm>
            <a:custGeom>
              <a:avLst/>
              <a:gdLst/>
              <a:ahLst/>
              <a:cxnLst/>
              <a:rect l="l" t="t" r="r" b="b"/>
              <a:pathLst>
                <a:path w="3070995" h="830144">
                  <a:moveTo>
                    <a:pt x="2946534" y="830144"/>
                  </a:moveTo>
                  <a:lnTo>
                    <a:pt x="124460" y="830144"/>
                  </a:lnTo>
                  <a:cubicBezTo>
                    <a:pt x="55880" y="830144"/>
                    <a:pt x="0" y="774264"/>
                    <a:pt x="0" y="705684"/>
                  </a:cubicBezTo>
                  <a:lnTo>
                    <a:pt x="0" y="124460"/>
                  </a:lnTo>
                  <a:cubicBezTo>
                    <a:pt x="0" y="55880"/>
                    <a:pt x="55880" y="0"/>
                    <a:pt x="124460" y="0"/>
                  </a:cubicBezTo>
                  <a:lnTo>
                    <a:pt x="2946535" y="0"/>
                  </a:lnTo>
                  <a:cubicBezTo>
                    <a:pt x="3015115" y="0"/>
                    <a:pt x="3070995" y="55880"/>
                    <a:pt x="3070995" y="124460"/>
                  </a:cubicBezTo>
                  <a:lnTo>
                    <a:pt x="3070995" y="705684"/>
                  </a:lnTo>
                  <a:cubicBezTo>
                    <a:pt x="3070995" y="774264"/>
                    <a:pt x="3015115" y="830144"/>
                    <a:pt x="2946535" y="830144"/>
                  </a:cubicBezTo>
                  <a:close/>
                </a:path>
              </a:pathLst>
            </a:custGeom>
            <a:solidFill>
              <a:srgbClr val="191B1A"/>
            </a:solidFill>
          </p:spPr>
          <p:txBody>
            <a:bodyPr/>
            <a:lstStyle/>
            <a:p>
              <a:endParaRPr lang="en-ID"/>
            </a:p>
          </p:txBody>
        </p:sp>
      </p:grpSp>
      <p:sp>
        <p:nvSpPr>
          <p:cNvPr id="4" name="Freeform 4"/>
          <p:cNvSpPr/>
          <p:nvPr/>
        </p:nvSpPr>
        <p:spPr>
          <a:xfrm>
            <a:off x="1028700" y="944472"/>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Freeform 7"/>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sp>
        <p:nvSpPr>
          <p:cNvPr id="8" name="Freeform 8"/>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6">
              <a:alphaModFix amt="6999"/>
              <a:extLst>
                <a:ext uri="{96DAC541-7B7A-43D3-8B79-37D633B846F1}">
                  <asvg:svgBlip xmlns:asvg="http://schemas.microsoft.com/office/drawing/2016/SVG/main" r:embed="rId7"/>
                </a:ext>
              </a:extLst>
            </a:blip>
            <a:stretch>
              <a:fillRect/>
            </a:stretch>
          </a:blipFill>
        </p:spPr>
        <p:txBody>
          <a:bodyPr/>
          <a:lstStyle/>
          <a:p>
            <a:endParaRPr lang="en-ID"/>
          </a:p>
        </p:txBody>
      </p:sp>
      <p:grpSp>
        <p:nvGrpSpPr>
          <p:cNvPr id="9" name="Group 9"/>
          <p:cNvGrpSpPr/>
          <p:nvPr/>
        </p:nvGrpSpPr>
        <p:grpSpPr>
          <a:xfrm>
            <a:off x="1028700" y="2108490"/>
            <a:ext cx="1080030" cy="1080030"/>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1" name="Freeform 11"/>
          <p:cNvSpPr/>
          <p:nvPr/>
        </p:nvSpPr>
        <p:spPr>
          <a:xfrm>
            <a:off x="3543536" y="3188520"/>
            <a:ext cx="11200928" cy="6300522"/>
          </a:xfrm>
          <a:custGeom>
            <a:avLst/>
            <a:gdLst/>
            <a:ahLst/>
            <a:cxnLst/>
            <a:rect l="l" t="t" r="r" b="b"/>
            <a:pathLst>
              <a:path w="11200928" h="6300522">
                <a:moveTo>
                  <a:pt x="0" y="0"/>
                </a:moveTo>
                <a:lnTo>
                  <a:pt x="11200928" y="0"/>
                </a:lnTo>
                <a:lnTo>
                  <a:pt x="11200928" y="6300522"/>
                </a:lnTo>
                <a:lnTo>
                  <a:pt x="0" y="6300522"/>
                </a:lnTo>
                <a:lnTo>
                  <a:pt x="0" y="0"/>
                </a:lnTo>
                <a:close/>
              </a:path>
            </a:pathLst>
          </a:custGeom>
          <a:blipFill>
            <a:blip r:embed="rId8"/>
            <a:stretch>
              <a:fillRect/>
            </a:stretch>
          </a:blipFill>
        </p:spPr>
        <p:txBody>
          <a:bodyPr/>
          <a:lstStyle/>
          <a:p>
            <a:endParaRPr lang="en-ID"/>
          </a:p>
        </p:txBody>
      </p:sp>
      <p:sp>
        <p:nvSpPr>
          <p:cNvPr id="12" name="TextBox 12"/>
          <p:cNvSpPr txBox="1"/>
          <p:nvPr/>
        </p:nvSpPr>
        <p:spPr>
          <a:xfrm>
            <a:off x="1769807" y="87777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3" name="TextBox 13"/>
          <p:cNvSpPr txBox="1"/>
          <p:nvPr/>
        </p:nvSpPr>
        <p:spPr>
          <a:xfrm>
            <a:off x="1568715" y="2164996"/>
            <a:ext cx="9353749" cy="900343"/>
          </a:xfrm>
          <a:prstGeom prst="rect">
            <a:avLst/>
          </a:prstGeom>
        </p:spPr>
        <p:txBody>
          <a:bodyPr lIns="0" tIns="0" rIns="0" bIns="0" rtlCol="0" anchor="t">
            <a:spAutoFit/>
          </a:bodyPr>
          <a:lstStyle/>
          <a:p>
            <a:pPr>
              <a:lnSpc>
                <a:spcPts val="6709"/>
              </a:lnSpc>
            </a:pPr>
            <a:r>
              <a:rPr lang="en-US" sz="5499">
                <a:solidFill>
                  <a:srgbClr val="FFFFFF"/>
                </a:solidFill>
                <a:latin typeface="Poppins"/>
              </a:rPr>
              <a:t>SCREENSHOT CODING IDE</a:t>
            </a:r>
          </a:p>
        </p:txBody>
      </p:sp>
      <p:sp>
        <p:nvSpPr>
          <p:cNvPr id="14" name="TextBox 14"/>
          <p:cNvSpPr txBox="1"/>
          <p:nvPr/>
        </p:nvSpPr>
        <p:spPr>
          <a:xfrm>
            <a:off x="1769807" y="1197920"/>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49845" cy="1094745"/>
            <a:chOff x="0" y="0"/>
            <a:chExt cx="3070995" cy="830144"/>
          </a:xfrm>
        </p:grpSpPr>
        <p:sp>
          <p:nvSpPr>
            <p:cNvPr id="3" name="Freeform 3"/>
            <p:cNvSpPr/>
            <p:nvPr/>
          </p:nvSpPr>
          <p:spPr>
            <a:xfrm>
              <a:off x="0" y="0"/>
              <a:ext cx="3070995" cy="830144"/>
            </a:xfrm>
            <a:custGeom>
              <a:avLst/>
              <a:gdLst/>
              <a:ahLst/>
              <a:cxnLst/>
              <a:rect l="l" t="t" r="r" b="b"/>
              <a:pathLst>
                <a:path w="3070995" h="830144">
                  <a:moveTo>
                    <a:pt x="2946534" y="830144"/>
                  </a:moveTo>
                  <a:lnTo>
                    <a:pt x="124460" y="830144"/>
                  </a:lnTo>
                  <a:cubicBezTo>
                    <a:pt x="55880" y="830144"/>
                    <a:pt x="0" y="774264"/>
                    <a:pt x="0" y="705684"/>
                  </a:cubicBezTo>
                  <a:lnTo>
                    <a:pt x="0" y="124460"/>
                  </a:lnTo>
                  <a:cubicBezTo>
                    <a:pt x="0" y="55880"/>
                    <a:pt x="55880" y="0"/>
                    <a:pt x="124460" y="0"/>
                  </a:cubicBezTo>
                  <a:lnTo>
                    <a:pt x="2946535" y="0"/>
                  </a:lnTo>
                  <a:cubicBezTo>
                    <a:pt x="3015115" y="0"/>
                    <a:pt x="3070995" y="55880"/>
                    <a:pt x="3070995" y="124460"/>
                  </a:cubicBezTo>
                  <a:lnTo>
                    <a:pt x="3070995" y="705684"/>
                  </a:lnTo>
                  <a:cubicBezTo>
                    <a:pt x="3070995" y="774264"/>
                    <a:pt x="3015115" y="830144"/>
                    <a:pt x="2946535" y="830144"/>
                  </a:cubicBezTo>
                  <a:close/>
                </a:path>
              </a:pathLst>
            </a:custGeom>
            <a:solidFill>
              <a:srgbClr val="191B1A"/>
            </a:solidFill>
          </p:spPr>
          <p:txBody>
            <a:bodyPr/>
            <a:lstStyle/>
            <a:p>
              <a:endParaRPr lang="en-ID"/>
            </a:p>
          </p:txBody>
        </p:sp>
      </p:grpSp>
      <p:sp>
        <p:nvSpPr>
          <p:cNvPr id="4" name="Freeform 4"/>
          <p:cNvSpPr/>
          <p:nvPr/>
        </p:nvSpPr>
        <p:spPr>
          <a:xfrm>
            <a:off x="1028700" y="944472"/>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Freeform 7"/>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sp>
        <p:nvSpPr>
          <p:cNvPr id="8" name="Freeform 8"/>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6">
              <a:alphaModFix amt="6999"/>
              <a:extLst>
                <a:ext uri="{96DAC541-7B7A-43D3-8B79-37D633B846F1}">
                  <asvg:svgBlip xmlns:asvg="http://schemas.microsoft.com/office/drawing/2016/SVG/main" r:embed="rId7"/>
                </a:ext>
              </a:extLst>
            </a:blip>
            <a:stretch>
              <a:fillRect/>
            </a:stretch>
          </a:blipFill>
        </p:spPr>
        <p:txBody>
          <a:bodyPr/>
          <a:lstStyle/>
          <a:p>
            <a:endParaRPr lang="en-ID"/>
          </a:p>
        </p:txBody>
      </p:sp>
      <p:grpSp>
        <p:nvGrpSpPr>
          <p:cNvPr id="9" name="Group 9"/>
          <p:cNvGrpSpPr/>
          <p:nvPr/>
        </p:nvGrpSpPr>
        <p:grpSpPr>
          <a:xfrm>
            <a:off x="1028700" y="4685062"/>
            <a:ext cx="3393618" cy="3466629"/>
            <a:chOff x="0" y="0"/>
            <a:chExt cx="4524823" cy="4622171"/>
          </a:xfrm>
        </p:grpSpPr>
        <p:pic>
          <p:nvPicPr>
            <p:cNvPr id="10" name="Picture 10"/>
            <p:cNvPicPr>
              <a:picLocks noChangeAspect="1"/>
            </p:cNvPicPr>
            <p:nvPr/>
          </p:nvPicPr>
          <p:blipFill>
            <a:blip r:embed="rId8"/>
            <a:srcRect t="1361" b="1361"/>
            <a:stretch>
              <a:fillRect/>
            </a:stretch>
          </p:blipFill>
          <p:spPr>
            <a:xfrm>
              <a:off x="0" y="0"/>
              <a:ext cx="4524823" cy="4622171"/>
            </a:xfrm>
            <a:prstGeom prst="rect">
              <a:avLst/>
            </a:prstGeom>
          </p:spPr>
        </p:pic>
      </p:grpSp>
      <p:grpSp>
        <p:nvGrpSpPr>
          <p:cNvPr id="11" name="Group 11"/>
          <p:cNvGrpSpPr/>
          <p:nvPr/>
        </p:nvGrpSpPr>
        <p:grpSpPr>
          <a:xfrm>
            <a:off x="1028700" y="2525368"/>
            <a:ext cx="1080030" cy="1080030"/>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grpSp>
        <p:nvGrpSpPr>
          <p:cNvPr id="13" name="Group 13"/>
          <p:cNvGrpSpPr/>
          <p:nvPr/>
        </p:nvGrpSpPr>
        <p:grpSpPr>
          <a:xfrm>
            <a:off x="5025456" y="4685062"/>
            <a:ext cx="3393618" cy="3466629"/>
            <a:chOff x="0" y="0"/>
            <a:chExt cx="4524823" cy="4622171"/>
          </a:xfrm>
        </p:grpSpPr>
        <p:pic>
          <p:nvPicPr>
            <p:cNvPr id="14" name="Picture 14"/>
            <p:cNvPicPr>
              <a:picLocks noChangeAspect="1"/>
            </p:cNvPicPr>
            <p:nvPr/>
          </p:nvPicPr>
          <p:blipFill>
            <a:blip r:embed="rId9"/>
            <a:srcRect t="1473" b="1473"/>
            <a:stretch>
              <a:fillRect/>
            </a:stretch>
          </p:blipFill>
          <p:spPr>
            <a:xfrm>
              <a:off x="0" y="0"/>
              <a:ext cx="4524823" cy="4622171"/>
            </a:xfrm>
            <a:prstGeom prst="rect">
              <a:avLst/>
            </a:prstGeom>
          </p:spPr>
        </p:pic>
      </p:grpSp>
      <p:grpSp>
        <p:nvGrpSpPr>
          <p:cNvPr id="15" name="Group 15"/>
          <p:cNvGrpSpPr/>
          <p:nvPr/>
        </p:nvGrpSpPr>
        <p:grpSpPr>
          <a:xfrm>
            <a:off x="8899143" y="4685062"/>
            <a:ext cx="3393618" cy="3466629"/>
            <a:chOff x="0" y="0"/>
            <a:chExt cx="4524823" cy="4622171"/>
          </a:xfrm>
        </p:grpSpPr>
        <p:pic>
          <p:nvPicPr>
            <p:cNvPr id="16" name="Picture 16"/>
            <p:cNvPicPr>
              <a:picLocks noChangeAspect="1"/>
            </p:cNvPicPr>
            <p:nvPr/>
          </p:nvPicPr>
          <p:blipFill>
            <a:blip r:embed="rId10"/>
            <a:srcRect t="1149" b="1149"/>
            <a:stretch>
              <a:fillRect/>
            </a:stretch>
          </p:blipFill>
          <p:spPr>
            <a:xfrm>
              <a:off x="0" y="0"/>
              <a:ext cx="4524823" cy="4622171"/>
            </a:xfrm>
            <a:prstGeom prst="rect">
              <a:avLst/>
            </a:prstGeom>
          </p:spPr>
        </p:pic>
      </p:grpSp>
      <p:grpSp>
        <p:nvGrpSpPr>
          <p:cNvPr id="17" name="Group 17"/>
          <p:cNvGrpSpPr/>
          <p:nvPr/>
        </p:nvGrpSpPr>
        <p:grpSpPr>
          <a:xfrm>
            <a:off x="12769010" y="4685062"/>
            <a:ext cx="3393618" cy="3466629"/>
            <a:chOff x="0" y="0"/>
            <a:chExt cx="4524823" cy="4622171"/>
          </a:xfrm>
        </p:grpSpPr>
        <p:pic>
          <p:nvPicPr>
            <p:cNvPr id="18" name="Picture 18"/>
            <p:cNvPicPr>
              <a:picLocks noChangeAspect="1"/>
            </p:cNvPicPr>
            <p:nvPr/>
          </p:nvPicPr>
          <p:blipFill>
            <a:blip r:embed="rId11"/>
            <a:srcRect t="1001" b="1001"/>
            <a:stretch>
              <a:fillRect/>
            </a:stretch>
          </p:blipFill>
          <p:spPr>
            <a:xfrm>
              <a:off x="0" y="0"/>
              <a:ext cx="4524823" cy="4622171"/>
            </a:xfrm>
            <a:prstGeom prst="rect">
              <a:avLst/>
            </a:prstGeom>
          </p:spPr>
        </p:pic>
      </p:grpSp>
      <p:sp>
        <p:nvSpPr>
          <p:cNvPr id="19" name="TextBox 19"/>
          <p:cNvSpPr txBox="1"/>
          <p:nvPr/>
        </p:nvSpPr>
        <p:spPr>
          <a:xfrm>
            <a:off x="1769807" y="87777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20" name="TextBox 20"/>
          <p:cNvSpPr txBox="1"/>
          <p:nvPr/>
        </p:nvSpPr>
        <p:spPr>
          <a:xfrm>
            <a:off x="1028700" y="3898319"/>
            <a:ext cx="2965684" cy="625390"/>
          </a:xfrm>
          <a:prstGeom prst="rect">
            <a:avLst/>
          </a:prstGeom>
        </p:spPr>
        <p:txBody>
          <a:bodyPr lIns="0" tIns="0" rIns="0" bIns="0" rtlCol="0" anchor="t">
            <a:spAutoFit/>
          </a:bodyPr>
          <a:lstStyle/>
          <a:p>
            <a:pPr>
              <a:lnSpc>
                <a:spcPts val="4899"/>
              </a:lnSpc>
              <a:spcBef>
                <a:spcPct val="0"/>
              </a:spcBef>
            </a:pPr>
            <a:r>
              <a:rPr lang="en-US" sz="3499">
                <a:solidFill>
                  <a:srgbClr val="E14761"/>
                </a:solidFill>
                <a:latin typeface="Poppins Bold"/>
              </a:rPr>
              <a:t>01</a:t>
            </a:r>
          </a:p>
        </p:txBody>
      </p:sp>
      <p:sp>
        <p:nvSpPr>
          <p:cNvPr id="21" name="TextBox 21"/>
          <p:cNvSpPr txBox="1"/>
          <p:nvPr/>
        </p:nvSpPr>
        <p:spPr>
          <a:xfrm>
            <a:off x="1687173" y="4093264"/>
            <a:ext cx="3215214" cy="283123"/>
          </a:xfrm>
          <a:prstGeom prst="rect">
            <a:avLst/>
          </a:prstGeom>
        </p:spPr>
        <p:txBody>
          <a:bodyPr lIns="0" tIns="0" rIns="0" bIns="0" rtlCol="0" anchor="t">
            <a:spAutoFit/>
          </a:bodyPr>
          <a:lstStyle/>
          <a:p>
            <a:pPr>
              <a:lnSpc>
                <a:spcPts val="2239"/>
              </a:lnSpc>
              <a:spcBef>
                <a:spcPct val="0"/>
              </a:spcBef>
            </a:pPr>
            <a:r>
              <a:rPr lang="en-US" sz="1599">
                <a:solidFill>
                  <a:srgbClr val="FFFFFF"/>
                </a:solidFill>
                <a:latin typeface="Poppins"/>
              </a:rPr>
              <a:t>TAMPILAN AWAL</a:t>
            </a:r>
          </a:p>
        </p:txBody>
      </p:sp>
      <p:sp>
        <p:nvSpPr>
          <p:cNvPr id="22" name="TextBox 22"/>
          <p:cNvSpPr txBox="1"/>
          <p:nvPr/>
        </p:nvSpPr>
        <p:spPr>
          <a:xfrm>
            <a:off x="1687173" y="2581830"/>
            <a:ext cx="10177654" cy="900343"/>
          </a:xfrm>
          <a:prstGeom prst="rect">
            <a:avLst/>
          </a:prstGeom>
        </p:spPr>
        <p:txBody>
          <a:bodyPr lIns="0" tIns="0" rIns="0" bIns="0" rtlCol="0" anchor="t">
            <a:spAutoFit/>
          </a:bodyPr>
          <a:lstStyle/>
          <a:p>
            <a:pPr>
              <a:lnSpc>
                <a:spcPts val="6709"/>
              </a:lnSpc>
            </a:pPr>
            <a:r>
              <a:rPr lang="en-US" sz="5499">
                <a:solidFill>
                  <a:srgbClr val="FFFFFF"/>
                </a:solidFill>
                <a:latin typeface="Poppins"/>
              </a:rPr>
              <a:t>TAMPILAN LUARAN PROGRAM</a:t>
            </a:r>
          </a:p>
        </p:txBody>
      </p:sp>
      <p:sp>
        <p:nvSpPr>
          <p:cNvPr id="23" name="TextBox 23"/>
          <p:cNvSpPr txBox="1"/>
          <p:nvPr/>
        </p:nvSpPr>
        <p:spPr>
          <a:xfrm>
            <a:off x="5025456" y="3898319"/>
            <a:ext cx="2965684" cy="625390"/>
          </a:xfrm>
          <a:prstGeom prst="rect">
            <a:avLst/>
          </a:prstGeom>
        </p:spPr>
        <p:txBody>
          <a:bodyPr lIns="0" tIns="0" rIns="0" bIns="0" rtlCol="0" anchor="t">
            <a:spAutoFit/>
          </a:bodyPr>
          <a:lstStyle/>
          <a:p>
            <a:pPr>
              <a:lnSpc>
                <a:spcPts val="4899"/>
              </a:lnSpc>
              <a:spcBef>
                <a:spcPct val="0"/>
              </a:spcBef>
            </a:pPr>
            <a:r>
              <a:rPr lang="en-US" sz="3499">
                <a:solidFill>
                  <a:srgbClr val="E14761"/>
                </a:solidFill>
                <a:latin typeface="Poppins Bold"/>
              </a:rPr>
              <a:t>02</a:t>
            </a:r>
          </a:p>
        </p:txBody>
      </p:sp>
      <p:sp>
        <p:nvSpPr>
          <p:cNvPr id="24" name="TextBox 24"/>
          <p:cNvSpPr txBox="1"/>
          <p:nvPr/>
        </p:nvSpPr>
        <p:spPr>
          <a:xfrm>
            <a:off x="5683929" y="4093264"/>
            <a:ext cx="3215214" cy="283123"/>
          </a:xfrm>
          <a:prstGeom prst="rect">
            <a:avLst/>
          </a:prstGeom>
        </p:spPr>
        <p:txBody>
          <a:bodyPr lIns="0" tIns="0" rIns="0" bIns="0" rtlCol="0" anchor="t">
            <a:spAutoFit/>
          </a:bodyPr>
          <a:lstStyle/>
          <a:p>
            <a:pPr>
              <a:lnSpc>
                <a:spcPts val="2239"/>
              </a:lnSpc>
              <a:spcBef>
                <a:spcPct val="0"/>
              </a:spcBef>
            </a:pPr>
            <a:r>
              <a:rPr lang="en-US" sz="1599">
                <a:solidFill>
                  <a:srgbClr val="FFFFFF"/>
                </a:solidFill>
                <a:latin typeface="Poppins"/>
              </a:rPr>
              <a:t>TAMPILAN MEMULAI GAME</a:t>
            </a:r>
          </a:p>
        </p:txBody>
      </p:sp>
      <p:sp>
        <p:nvSpPr>
          <p:cNvPr id="25" name="TextBox 25"/>
          <p:cNvSpPr txBox="1"/>
          <p:nvPr/>
        </p:nvSpPr>
        <p:spPr>
          <a:xfrm>
            <a:off x="8899143" y="3898319"/>
            <a:ext cx="2965684" cy="625390"/>
          </a:xfrm>
          <a:prstGeom prst="rect">
            <a:avLst/>
          </a:prstGeom>
        </p:spPr>
        <p:txBody>
          <a:bodyPr lIns="0" tIns="0" rIns="0" bIns="0" rtlCol="0" anchor="t">
            <a:spAutoFit/>
          </a:bodyPr>
          <a:lstStyle/>
          <a:p>
            <a:pPr>
              <a:lnSpc>
                <a:spcPts val="4899"/>
              </a:lnSpc>
              <a:spcBef>
                <a:spcPct val="0"/>
              </a:spcBef>
            </a:pPr>
            <a:r>
              <a:rPr lang="en-US" sz="3499">
                <a:solidFill>
                  <a:srgbClr val="E14761"/>
                </a:solidFill>
                <a:latin typeface="Poppins Bold"/>
              </a:rPr>
              <a:t>03</a:t>
            </a:r>
          </a:p>
        </p:txBody>
      </p:sp>
      <p:sp>
        <p:nvSpPr>
          <p:cNvPr id="26" name="TextBox 26"/>
          <p:cNvSpPr txBox="1"/>
          <p:nvPr/>
        </p:nvSpPr>
        <p:spPr>
          <a:xfrm>
            <a:off x="9557616" y="4093264"/>
            <a:ext cx="3891357" cy="283123"/>
          </a:xfrm>
          <a:prstGeom prst="rect">
            <a:avLst/>
          </a:prstGeom>
        </p:spPr>
        <p:txBody>
          <a:bodyPr lIns="0" tIns="0" rIns="0" bIns="0" rtlCol="0" anchor="t">
            <a:spAutoFit/>
          </a:bodyPr>
          <a:lstStyle/>
          <a:p>
            <a:pPr>
              <a:lnSpc>
                <a:spcPts val="2239"/>
              </a:lnSpc>
              <a:spcBef>
                <a:spcPct val="0"/>
              </a:spcBef>
            </a:pPr>
            <a:r>
              <a:rPr lang="en-US" sz="1599">
                <a:solidFill>
                  <a:srgbClr val="FFFFFF"/>
                </a:solidFill>
                <a:latin typeface="Poppins"/>
              </a:rPr>
              <a:t>TAMPILAN KETIKA MENANG</a:t>
            </a:r>
          </a:p>
        </p:txBody>
      </p:sp>
      <p:sp>
        <p:nvSpPr>
          <p:cNvPr id="27" name="TextBox 27"/>
          <p:cNvSpPr txBox="1"/>
          <p:nvPr/>
        </p:nvSpPr>
        <p:spPr>
          <a:xfrm>
            <a:off x="12769010" y="3898319"/>
            <a:ext cx="2965684" cy="625390"/>
          </a:xfrm>
          <a:prstGeom prst="rect">
            <a:avLst/>
          </a:prstGeom>
        </p:spPr>
        <p:txBody>
          <a:bodyPr lIns="0" tIns="0" rIns="0" bIns="0" rtlCol="0" anchor="t">
            <a:spAutoFit/>
          </a:bodyPr>
          <a:lstStyle/>
          <a:p>
            <a:pPr>
              <a:lnSpc>
                <a:spcPts val="4899"/>
              </a:lnSpc>
              <a:spcBef>
                <a:spcPct val="0"/>
              </a:spcBef>
            </a:pPr>
            <a:r>
              <a:rPr lang="en-US" sz="3499">
                <a:solidFill>
                  <a:srgbClr val="E14761"/>
                </a:solidFill>
                <a:latin typeface="Poppins Bold"/>
              </a:rPr>
              <a:t>04</a:t>
            </a:r>
          </a:p>
        </p:txBody>
      </p:sp>
      <p:sp>
        <p:nvSpPr>
          <p:cNvPr id="28" name="TextBox 28"/>
          <p:cNvSpPr txBox="1"/>
          <p:nvPr/>
        </p:nvSpPr>
        <p:spPr>
          <a:xfrm>
            <a:off x="13427483" y="4093264"/>
            <a:ext cx="3215214" cy="283123"/>
          </a:xfrm>
          <a:prstGeom prst="rect">
            <a:avLst/>
          </a:prstGeom>
        </p:spPr>
        <p:txBody>
          <a:bodyPr lIns="0" tIns="0" rIns="0" bIns="0" rtlCol="0" anchor="t">
            <a:spAutoFit/>
          </a:bodyPr>
          <a:lstStyle/>
          <a:p>
            <a:pPr>
              <a:lnSpc>
                <a:spcPts val="2239"/>
              </a:lnSpc>
              <a:spcBef>
                <a:spcPct val="0"/>
              </a:spcBef>
            </a:pPr>
            <a:r>
              <a:rPr lang="en-US" sz="1599">
                <a:solidFill>
                  <a:srgbClr val="FFFFFF"/>
                </a:solidFill>
                <a:latin typeface="Poppins"/>
              </a:rPr>
              <a:t>TAMPILAN KETIKA KALAH</a:t>
            </a:r>
          </a:p>
        </p:txBody>
      </p:sp>
      <p:sp>
        <p:nvSpPr>
          <p:cNvPr id="29" name="TextBox 29"/>
          <p:cNvSpPr txBox="1"/>
          <p:nvPr/>
        </p:nvSpPr>
        <p:spPr>
          <a:xfrm>
            <a:off x="1769807" y="1197920"/>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49845" cy="1094745"/>
            <a:chOff x="0" y="0"/>
            <a:chExt cx="3070995" cy="830144"/>
          </a:xfrm>
        </p:grpSpPr>
        <p:sp>
          <p:nvSpPr>
            <p:cNvPr id="3" name="Freeform 3"/>
            <p:cNvSpPr/>
            <p:nvPr/>
          </p:nvSpPr>
          <p:spPr>
            <a:xfrm>
              <a:off x="0" y="0"/>
              <a:ext cx="3070995" cy="830144"/>
            </a:xfrm>
            <a:custGeom>
              <a:avLst/>
              <a:gdLst/>
              <a:ahLst/>
              <a:cxnLst/>
              <a:rect l="l" t="t" r="r" b="b"/>
              <a:pathLst>
                <a:path w="3070995" h="830144">
                  <a:moveTo>
                    <a:pt x="2946534" y="830144"/>
                  </a:moveTo>
                  <a:lnTo>
                    <a:pt x="124460" y="830144"/>
                  </a:lnTo>
                  <a:cubicBezTo>
                    <a:pt x="55880" y="830144"/>
                    <a:pt x="0" y="774264"/>
                    <a:pt x="0" y="705684"/>
                  </a:cubicBezTo>
                  <a:lnTo>
                    <a:pt x="0" y="124460"/>
                  </a:lnTo>
                  <a:cubicBezTo>
                    <a:pt x="0" y="55880"/>
                    <a:pt x="55880" y="0"/>
                    <a:pt x="124460" y="0"/>
                  </a:cubicBezTo>
                  <a:lnTo>
                    <a:pt x="2946535" y="0"/>
                  </a:lnTo>
                  <a:cubicBezTo>
                    <a:pt x="3015115" y="0"/>
                    <a:pt x="3070995" y="55880"/>
                    <a:pt x="3070995" y="124460"/>
                  </a:cubicBezTo>
                  <a:lnTo>
                    <a:pt x="3070995" y="705684"/>
                  </a:lnTo>
                  <a:cubicBezTo>
                    <a:pt x="3070995" y="774264"/>
                    <a:pt x="3015115" y="830144"/>
                    <a:pt x="2946535" y="830144"/>
                  </a:cubicBezTo>
                  <a:close/>
                </a:path>
              </a:pathLst>
            </a:custGeom>
            <a:solidFill>
              <a:srgbClr val="191B1A"/>
            </a:solidFill>
          </p:spPr>
          <p:txBody>
            <a:bodyPr/>
            <a:lstStyle/>
            <a:p>
              <a:endParaRPr lang="en-ID"/>
            </a:p>
          </p:txBody>
        </p:sp>
      </p:grpSp>
      <p:sp>
        <p:nvSpPr>
          <p:cNvPr id="4" name="Freeform 4"/>
          <p:cNvSpPr/>
          <p:nvPr/>
        </p:nvSpPr>
        <p:spPr>
          <a:xfrm>
            <a:off x="1028700" y="944472"/>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Freeform 7"/>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sp>
        <p:nvSpPr>
          <p:cNvPr id="8" name="Freeform 8"/>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6">
              <a:alphaModFix amt="6999"/>
              <a:extLst>
                <a:ext uri="{96DAC541-7B7A-43D3-8B79-37D633B846F1}">
                  <asvg:svgBlip xmlns:asvg="http://schemas.microsoft.com/office/drawing/2016/SVG/main" r:embed="rId7"/>
                </a:ext>
              </a:extLst>
            </a:blip>
            <a:stretch>
              <a:fillRect/>
            </a:stretch>
          </a:blipFill>
        </p:spPr>
        <p:txBody>
          <a:bodyPr/>
          <a:lstStyle/>
          <a:p>
            <a:endParaRPr lang="en-ID"/>
          </a:p>
        </p:txBody>
      </p:sp>
      <p:grpSp>
        <p:nvGrpSpPr>
          <p:cNvPr id="9" name="Group 9"/>
          <p:cNvGrpSpPr/>
          <p:nvPr/>
        </p:nvGrpSpPr>
        <p:grpSpPr>
          <a:xfrm>
            <a:off x="1028700" y="2108490"/>
            <a:ext cx="1080030" cy="1080030"/>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1" name="Freeform 11"/>
          <p:cNvSpPr/>
          <p:nvPr/>
        </p:nvSpPr>
        <p:spPr>
          <a:xfrm>
            <a:off x="3588780" y="3188520"/>
            <a:ext cx="11110439" cy="6022264"/>
          </a:xfrm>
          <a:custGeom>
            <a:avLst/>
            <a:gdLst/>
            <a:ahLst/>
            <a:cxnLst/>
            <a:rect l="l" t="t" r="r" b="b"/>
            <a:pathLst>
              <a:path w="11110439" h="6022264">
                <a:moveTo>
                  <a:pt x="0" y="0"/>
                </a:moveTo>
                <a:lnTo>
                  <a:pt x="11110440" y="0"/>
                </a:lnTo>
                <a:lnTo>
                  <a:pt x="11110440" y="6022264"/>
                </a:lnTo>
                <a:lnTo>
                  <a:pt x="0" y="6022264"/>
                </a:lnTo>
                <a:lnTo>
                  <a:pt x="0" y="0"/>
                </a:lnTo>
                <a:close/>
              </a:path>
            </a:pathLst>
          </a:custGeom>
          <a:blipFill>
            <a:blip r:embed="rId8"/>
            <a:stretch>
              <a:fillRect/>
            </a:stretch>
          </a:blipFill>
        </p:spPr>
        <p:txBody>
          <a:bodyPr/>
          <a:lstStyle/>
          <a:p>
            <a:endParaRPr lang="en-ID"/>
          </a:p>
        </p:txBody>
      </p:sp>
      <p:sp>
        <p:nvSpPr>
          <p:cNvPr id="12" name="TextBox 12"/>
          <p:cNvSpPr txBox="1"/>
          <p:nvPr/>
        </p:nvSpPr>
        <p:spPr>
          <a:xfrm>
            <a:off x="1769807" y="87777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3" name="TextBox 13"/>
          <p:cNvSpPr txBox="1"/>
          <p:nvPr/>
        </p:nvSpPr>
        <p:spPr>
          <a:xfrm>
            <a:off x="1568715" y="2164996"/>
            <a:ext cx="11749228" cy="900343"/>
          </a:xfrm>
          <a:prstGeom prst="rect">
            <a:avLst/>
          </a:prstGeom>
        </p:spPr>
        <p:txBody>
          <a:bodyPr lIns="0" tIns="0" rIns="0" bIns="0" rtlCol="0" anchor="t">
            <a:spAutoFit/>
          </a:bodyPr>
          <a:lstStyle/>
          <a:p>
            <a:pPr>
              <a:lnSpc>
                <a:spcPts val="6709"/>
              </a:lnSpc>
            </a:pPr>
            <a:r>
              <a:rPr lang="en-US" sz="5499">
                <a:solidFill>
                  <a:srgbClr val="FFFFFF"/>
                </a:solidFill>
                <a:latin typeface="Poppins"/>
              </a:rPr>
              <a:t>SCREENSHOT UNGGAHAN GITHUB</a:t>
            </a:r>
          </a:p>
        </p:txBody>
      </p:sp>
      <p:sp>
        <p:nvSpPr>
          <p:cNvPr id="14" name="TextBox 14"/>
          <p:cNvSpPr txBox="1"/>
          <p:nvPr/>
        </p:nvSpPr>
        <p:spPr>
          <a:xfrm>
            <a:off x="1769807" y="1197920"/>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888" b="-8888"/>
            </a:stretch>
          </a:blipFill>
        </p:spPr>
        <p:txBody>
          <a:bodyPr/>
          <a:lstStyle/>
          <a:p>
            <a:endParaRPr lang="en-ID"/>
          </a:p>
        </p:txBody>
      </p:sp>
      <p:sp>
        <p:nvSpPr>
          <p:cNvPr id="3" name="Freeform 3"/>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a:stretch>
          </a:blipFill>
        </p:spPr>
        <p:txBody>
          <a:bodyPr/>
          <a:lstStyle/>
          <a:p>
            <a:endParaRPr lang="en-ID"/>
          </a:p>
        </p:txBody>
      </p:sp>
      <p:sp>
        <p:nvSpPr>
          <p:cNvPr id="4" name="Freeform 4"/>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5">
              <a:alphaModFix amt="6999"/>
              <a:extLst>
                <a:ext uri="{96DAC541-7B7A-43D3-8B79-37D633B846F1}">
                  <asvg:svgBlip xmlns:asvg="http://schemas.microsoft.com/office/drawing/2016/SVG/main" r:embed="rId6"/>
                </a:ext>
              </a:extLst>
            </a:blip>
            <a:stretch>
              <a:fillRect/>
            </a:stretch>
          </a:blipFill>
        </p:spPr>
        <p:txBody>
          <a:bodyPr/>
          <a:lstStyle/>
          <a:p>
            <a:endParaRPr lang="en-ID"/>
          </a:p>
        </p:txBody>
      </p:sp>
      <p:grpSp>
        <p:nvGrpSpPr>
          <p:cNvPr id="5" name="Group 5"/>
          <p:cNvGrpSpPr/>
          <p:nvPr/>
        </p:nvGrpSpPr>
        <p:grpSpPr>
          <a:xfrm>
            <a:off x="684811" y="607952"/>
            <a:ext cx="3901316" cy="1094745"/>
            <a:chOff x="0" y="0"/>
            <a:chExt cx="2958365" cy="830144"/>
          </a:xfrm>
        </p:grpSpPr>
        <p:sp>
          <p:nvSpPr>
            <p:cNvPr id="6" name="Freeform 6"/>
            <p:cNvSpPr/>
            <p:nvPr/>
          </p:nvSpPr>
          <p:spPr>
            <a:xfrm>
              <a:off x="0" y="0"/>
              <a:ext cx="2958365" cy="830144"/>
            </a:xfrm>
            <a:custGeom>
              <a:avLst/>
              <a:gdLst/>
              <a:ahLst/>
              <a:cxnLst/>
              <a:rect l="l" t="t" r="r" b="b"/>
              <a:pathLst>
                <a:path w="2958365" h="830144">
                  <a:moveTo>
                    <a:pt x="2833905" y="830144"/>
                  </a:moveTo>
                  <a:lnTo>
                    <a:pt x="124460" y="830144"/>
                  </a:lnTo>
                  <a:cubicBezTo>
                    <a:pt x="55880" y="830144"/>
                    <a:pt x="0" y="774264"/>
                    <a:pt x="0" y="705684"/>
                  </a:cubicBezTo>
                  <a:lnTo>
                    <a:pt x="0" y="124460"/>
                  </a:lnTo>
                  <a:cubicBezTo>
                    <a:pt x="0" y="55880"/>
                    <a:pt x="55880" y="0"/>
                    <a:pt x="124460" y="0"/>
                  </a:cubicBezTo>
                  <a:lnTo>
                    <a:pt x="2833905" y="0"/>
                  </a:lnTo>
                  <a:cubicBezTo>
                    <a:pt x="2902485" y="0"/>
                    <a:pt x="2958365" y="55880"/>
                    <a:pt x="2958365" y="124460"/>
                  </a:cubicBezTo>
                  <a:lnTo>
                    <a:pt x="2958365" y="705684"/>
                  </a:lnTo>
                  <a:cubicBezTo>
                    <a:pt x="2958365" y="774264"/>
                    <a:pt x="2902485" y="830144"/>
                    <a:pt x="2833905" y="830144"/>
                  </a:cubicBezTo>
                  <a:close/>
                </a:path>
              </a:pathLst>
            </a:custGeom>
            <a:solidFill>
              <a:srgbClr val="191B1A">
                <a:alpha val="80000"/>
              </a:srgbClr>
            </a:solidFill>
          </p:spPr>
          <p:txBody>
            <a:bodyPr/>
            <a:lstStyle/>
            <a:p>
              <a:endParaRPr lang="en-ID"/>
            </a:p>
          </p:txBody>
        </p:sp>
      </p:grpSp>
      <p:sp>
        <p:nvSpPr>
          <p:cNvPr id="7" name="Freeform 7"/>
          <p:cNvSpPr/>
          <p:nvPr/>
        </p:nvSpPr>
        <p:spPr>
          <a:xfrm>
            <a:off x="1028700" y="944472"/>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D"/>
          </a:p>
        </p:txBody>
      </p:sp>
      <p:grpSp>
        <p:nvGrpSpPr>
          <p:cNvPr id="8" name="Group 8"/>
          <p:cNvGrpSpPr/>
          <p:nvPr/>
        </p:nvGrpSpPr>
        <p:grpSpPr>
          <a:xfrm>
            <a:off x="17461777" y="7605853"/>
            <a:ext cx="1652447" cy="165244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grpSp>
        <p:nvGrpSpPr>
          <p:cNvPr id="10" name="Group 10"/>
          <p:cNvGrpSpPr/>
          <p:nvPr/>
        </p:nvGrpSpPr>
        <p:grpSpPr>
          <a:xfrm>
            <a:off x="310511" y="2738787"/>
            <a:ext cx="4809425" cy="4809425"/>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2" name="TextBox 12"/>
          <p:cNvSpPr txBox="1"/>
          <p:nvPr/>
        </p:nvSpPr>
        <p:spPr>
          <a:xfrm>
            <a:off x="1769807" y="87777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3" name="TextBox 13"/>
          <p:cNvSpPr txBox="1"/>
          <p:nvPr/>
        </p:nvSpPr>
        <p:spPr>
          <a:xfrm>
            <a:off x="914400" y="3653664"/>
            <a:ext cx="17259300" cy="2923489"/>
          </a:xfrm>
          <a:prstGeom prst="rect">
            <a:avLst/>
          </a:prstGeom>
        </p:spPr>
        <p:txBody>
          <a:bodyPr lIns="0" tIns="0" rIns="0" bIns="0" rtlCol="0" anchor="t">
            <a:spAutoFit/>
          </a:bodyPr>
          <a:lstStyle/>
          <a:p>
            <a:pPr algn="ctr">
              <a:lnSpc>
                <a:spcPts val="22610"/>
              </a:lnSpc>
              <a:spcBef>
                <a:spcPct val="0"/>
              </a:spcBef>
            </a:pPr>
            <a:r>
              <a:rPr lang="en-US" sz="16150" dirty="0">
                <a:solidFill>
                  <a:srgbClr val="FFFFFF"/>
                </a:solidFill>
                <a:latin typeface="Poppins"/>
              </a:rPr>
              <a:t>DEMO PROGRAM</a:t>
            </a:r>
          </a:p>
        </p:txBody>
      </p:sp>
      <p:sp>
        <p:nvSpPr>
          <p:cNvPr id="14" name="TextBox 14"/>
          <p:cNvSpPr txBox="1"/>
          <p:nvPr/>
        </p:nvSpPr>
        <p:spPr>
          <a:xfrm>
            <a:off x="1769807" y="1197920"/>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888" b="-8888"/>
            </a:stretch>
          </a:blipFill>
        </p:spPr>
        <p:txBody>
          <a:bodyPr/>
          <a:lstStyle/>
          <a:p>
            <a:endParaRPr lang="en-ID"/>
          </a:p>
        </p:txBody>
      </p:sp>
      <p:sp>
        <p:nvSpPr>
          <p:cNvPr id="3" name="Freeform 3"/>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a:stretch>
          </a:blipFill>
        </p:spPr>
        <p:txBody>
          <a:bodyPr/>
          <a:lstStyle/>
          <a:p>
            <a:endParaRPr lang="en-ID"/>
          </a:p>
        </p:txBody>
      </p:sp>
      <p:sp>
        <p:nvSpPr>
          <p:cNvPr id="4" name="Freeform 4"/>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5">
              <a:alphaModFix amt="6999"/>
              <a:extLst>
                <a:ext uri="{96DAC541-7B7A-43D3-8B79-37D633B846F1}">
                  <asvg:svgBlip xmlns:asvg="http://schemas.microsoft.com/office/drawing/2016/SVG/main" r:embed="rId6"/>
                </a:ext>
              </a:extLst>
            </a:blip>
            <a:stretch>
              <a:fillRect/>
            </a:stretch>
          </a:blipFill>
        </p:spPr>
        <p:txBody>
          <a:bodyPr/>
          <a:lstStyle/>
          <a:p>
            <a:endParaRPr lang="en-ID"/>
          </a:p>
        </p:txBody>
      </p:sp>
      <p:grpSp>
        <p:nvGrpSpPr>
          <p:cNvPr id="5" name="Group 5"/>
          <p:cNvGrpSpPr/>
          <p:nvPr/>
        </p:nvGrpSpPr>
        <p:grpSpPr>
          <a:xfrm>
            <a:off x="684811" y="607952"/>
            <a:ext cx="4049845" cy="1307247"/>
            <a:chOff x="0" y="0"/>
            <a:chExt cx="3070995" cy="991284"/>
          </a:xfrm>
        </p:grpSpPr>
        <p:sp>
          <p:nvSpPr>
            <p:cNvPr id="6" name="Freeform 6"/>
            <p:cNvSpPr/>
            <p:nvPr/>
          </p:nvSpPr>
          <p:spPr>
            <a:xfrm>
              <a:off x="0" y="0"/>
              <a:ext cx="3070995" cy="991284"/>
            </a:xfrm>
            <a:custGeom>
              <a:avLst/>
              <a:gdLst/>
              <a:ahLst/>
              <a:cxnLst/>
              <a:rect l="l" t="t" r="r" b="b"/>
              <a:pathLst>
                <a:path w="3070995" h="991284">
                  <a:moveTo>
                    <a:pt x="2946534" y="991284"/>
                  </a:moveTo>
                  <a:lnTo>
                    <a:pt x="124460" y="991284"/>
                  </a:lnTo>
                  <a:cubicBezTo>
                    <a:pt x="55880" y="991284"/>
                    <a:pt x="0" y="935404"/>
                    <a:pt x="0" y="866824"/>
                  </a:cubicBezTo>
                  <a:lnTo>
                    <a:pt x="0" y="124460"/>
                  </a:lnTo>
                  <a:cubicBezTo>
                    <a:pt x="0" y="55880"/>
                    <a:pt x="55880" y="0"/>
                    <a:pt x="124460" y="0"/>
                  </a:cubicBezTo>
                  <a:lnTo>
                    <a:pt x="2946535" y="0"/>
                  </a:lnTo>
                  <a:cubicBezTo>
                    <a:pt x="3015115" y="0"/>
                    <a:pt x="3070995" y="55880"/>
                    <a:pt x="3070995" y="124460"/>
                  </a:cubicBezTo>
                  <a:lnTo>
                    <a:pt x="3070995" y="866824"/>
                  </a:lnTo>
                  <a:cubicBezTo>
                    <a:pt x="3070995" y="935404"/>
                    <a:pt x="3015115" y="991284"/>
                    <a:pt x="2946535" y="991284"/>
                  </a:cubicBezTo>
                  <a:close/>
                </a:path>
              </a:pathLst>
            </a:custGeom>
            <a:solidFill>
              <a:srgbClr val="191B1A">
                <a:alpha val="80000"/>
              </a:srgbClr>
            </a:solidFill>
          </p:spPr>
          <p:txBody>
            <a:bodyPr/>
            <a:lstStyle/>
            <a:p>
              <a:endParaRPr lang="en-ID"/>
            </a:p>
          </p:txBody>
        </p:sp>
      </p:grpSp>
      <p:sp>
        <p:nvSpPr>
          <p:cNvPr id="7" name="Freeform 7"/>
          <p:cNvSpPr/>
          <p:nvPr/>
        </p:nvSpPr>
        <p:spPr>
          <a:xfrm>
            <a:off x="1028700" y="944472"/>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D"/>
          </a:p>
        </p:txBody>
      </p:sp>
      <p:grpSp>
        <p:nvGrpSpPr>
          <p:cNvPr id="8" name="Group 8"/>
          <p:cNvGrpSpPr/>
          <p:nvPr/>
        </p:nvGrpSpPr>
        <p:grpSpPr>
          <a:xfrm>
            <a:off x="17461777" y="7605853"/>
            <a:ext cx="1652447" cy="165244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grpSp>
        <p:nvGrpSpPr>
          <p:cNvPr id="10" name="Group 10"/>
          <p:cNvGrpSpPr/>
          <p:nvPr/>
        </p:nvGrpSpPr>
        <p:grpSpPr>
          <a:xfrm>
            <a:off x="10334006" y="2270492"/>
            <a:ext cx="4809425" cy="4809425"/>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2" name="TextBox 12"/>
          <p:cNvSpPr txBox="1"/>
          <p:nvPr/>
        </p:nvSpPr>
        <p:spPr>
          <a:xfrm>
            <a:off x="1769807" y="877772"/>
            <a:ext cx="2818115"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3" name="TextBox 13"/>
          <p:cNvSpPr txBox="1"/>
          <p:nvPr/>
        </p:nvSpPr>
        <p:spPr>
          <a:xfrm>
            <a:off x="1028700" y="3027700"/>
            <a:ext cx="16230600" cy="2923479"/>
          </a:xfrm>
          <a:prstGeom prst="rect">
            <a:avLst/>
          </a:prstGeom>
        </p:spPr>
        <p:txBody>
          <a:bodyPr lIns="0" tIns="0" rIns="0" bIns="0" rtlCol="0" anchor="t">
            <a:spAutoFit/>
          </a:bodyPr>
          <a:lstStyle/>
          <a:p>
            <a:pPr algn="ctr">
              <a:lnSpc>
                <a:spcPts val="22610"/>
              </a:lnSpc>
              <a:spcBef>
                <a:spcPct val="0"/>
              </a:spcBef>
            </a:pPr>
            <a:r>
              <a:rPr lang="en-US" sz="16150">
                <a:solidFill>
                  <a:srgbClr val="FFFFFF"/>
                </a:solidFill>
                <a:latin typeface="Poppins"/>
              </a:rPr>
              <a:t>THANK YOU</a:t>
            </a:r>
          </a:p>
        </p:txBody>
      </p:sp>
      <p:sp>
        <p:nvSpPr>
          <p:cNvPr id="14" name="TextBox 14"/>
          <p:cNvSpPr txBox="1"/>
          <p:nvPr/>
        </p:nvSpPr>
        <p:spPr>
          <a:xfrm>
            <a:off x="3613015" y="6197845"/>
            <a:ext cx="7754492" cy="283210"/>
          </a:xfrm>
          <a:prstGeom prst="rect">
            <a:avLst/>
          </a:prstGeom>
        </p:spPr>
        <p:txBody>
          <a:bodyPr lIns="0" tIns="0" rIns="0" bIns="0" rtlCol="0" anchor="t">
            <a:spAutoFit/>
          </a:bodyPr>
          <a:lstStyle/>
          <a:p>
            <a:pPr>
              <a:lnSpc>
                <a:spcPts val="2239"/>
              </a:lnSpc>
              <a:spcBef>
                <a:spcPct val="0"/>
              </a:spcBef>
            </a:pPr>
            <a:r>
              <a:rPr lang="en-US" sz="1599" spc="1279">
                <a:solidFill>
                  <a:srgbClr val="FFFFFF"/>
                </a:solidFill>
                <a:latin typeface="Poppins"/>
              </a:rPr>
              <a:t>WWW.REALLYGREATSITE.COM</a:t>
            </a:r>
          </a:p>
        </p:txBody>
      </p:sp>
      <p:sp>
        <p:nvSpPr>
          <p:cNvPr id="15" name="TextBox 15"/>
          <p:cNvSpPr txBox="1"/>
          <p:nvPr/>
        </p:nvSpPr>
        <p:spPr>
          <a:xfrm>
            <a:off x="1769807" y="1197920"/>
            <a:ext cx="2818115"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17461777" y="7605853"/>
            <a:ext cx="1652447" cy="1652447"/>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4" name="Freeform 4"/>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618136" y="4543713"/>
            <a:ext cx="8101436" cy="8101436"/>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grpSp>
        <p:nvGrpSpPr>
          <p:cNvPr id="7" name="Group 7"/>
          <p:cNvGrpSpPr/>
          <p:nvPr/>
        </p:nvGrpSpPr>
        <p:grpSpPr>
          <a:xfrm>
            <a:off x="9600118" y="2731348"/>
            <a:ext cx="1080030" cy="1080030"/>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grpSp>
        <p:nvGrpSpPr>
          <p:cNvPr id="9" name="Group 9"/>
          <p:cNvGrpSpPr/>
          <p:nvPr/>
        </p:nvGrpSpPr>
        <p:grpSpPr>
          <a:xfrm>
            <a:off x="619009" y="786431"/>
            <a:ext cx="4049845" cy="1275104"/>
            <a:chOff x="0" y="0"/>
            <a:chExt cx="3070995" cy="966910"/>
          </a:xfrm>
        </p:grpSpPr>
        <p:sp>
          <p:nvSpPr>
            <p:cNvPr id="10" name="Freeform 10"/>
            <p:cNvSpPr/>
            <p:nvPr/>
          </p:nvSpPr>
          <p:spPr>
            <a:xfrm>
              <a:off x="0" y="0"/>
              <a:ext cx="3070995" cy="966910"/>
            </a:xfrm>
            <a:custGeom>
              <a:avLst/>
              <a:gdLst/>
              <a:ahLst/>
              <a:cxnLst/>
              <a:rect l="l" t="t" r="r" b="b"/>
              <a:pathLst>
                <a:path w="3070995" h="966910">
                  <a:moveTo>
                    <a:pt x="2946534" y="966910"/>
                  </a:moveTo>
                  <a:lnTo>
                    <a:pt x="124460" y="966910"/>
                  </a:lnTo>
                  <a:cubicBezTo>
                    <a:pt x="55880" y="966910"/>
                    <a:pt x="0" y="911030"/>
                    <a:pt x="0" y="842450"/>
                  </a:cubicBezTo>
                  <a:lnTo>
                    <a:pt x="0" y="124460"/>
                  </a:lnTo>
                  <a:cubicBezTo>
                    <a:pt x="0" y="55880"/>
                    <a:pt x="55880" y="0"/>
                    <a:pt x="124460" y="0"/>
                  </a:cubicBezTo>
                  <a:lnTo>
                    <a:pt x="2946535" y="0"/>
                  </a:lnTo>
                  <a:cubicBezTo>
                    <a:pt x="3015115" y="0"/>
                    <a:pt x="3070995" y="55880"/>
                    <a:pt x="3070995" y="124460"/>
                  </a:cubicBezTo>
                  <a:lnTo>
                    <a:pt x="3070995" y="842450"/>
                  </a:lnTo>
                  <a:cubicBezTo>
                    <a:pt x="3070995" y="911030"/>
                    <a:pt x="3015115" y="966910"/>
                    <a:pt x="2946535" y="966910"/>
                  </a:cubicBezTo>
                  <a:close/>
                </a:path>
              </a:pathLst>
            </a:custGeom>
            <a:solidFill>
              <a:srgbClr val="191B1A">
                <a:alpha val="80000"/>
              </a:srgbClr>
            </a:solidFill>
          </p:spPr>
          <p:txBody>
            <a:bodyPr/>
            <a:lstStyle/>
            <a:p>
              <a:endParaRPr lang="en-ID"/>
            </a:p>
          </p:txBody>
        </p:sp>
      </p:grpSp>
      <p:sp>
        <p:nvSpPr>
          <p:cNvPr id="11" name="Freeform 11"/>
          <p:cNvSpPr/>
          <p:nvPr/>
        </p:nvSpPr>
        <p:spPr>
          <a:xfrm>
            <a:off x="1028700" y="1269006"/>
            <a:ext cx="453117" cy="433691"/>
          </a:xfrm>
          <a:custGeom>
            <a:avLst/>
            <a:gdLst/>
            <a:ahLst/>
            <a:cxnLst/>
            <a:rect l="l" t="t" r="r" b="b"/>
            <a:pathLst>
              <a:path w="453117" h="433691">
                <a:moveTo>
                  <a:pt x="0" y="0"/>
                </a:moveTo>
                <a:lnTo>
                  <a:pt x="453117" y="0"/>
                </a:lnTo>
                <a:lnTo>
                  <a:pt x="453117" y="433691"/>
                </a:lnTo>
                <a:lnTo>
                  <a:pt x="0" y="4336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D"/>
          </a:p>
        </p:txBody>
      </p:sp>
      <p:sp>
        <p:nvSpPr>
          <p:cNvPr id="12" name="Freeform 12"/>
          <p:cNvSpPr/>
          <p:nvPr/>
        </p:nvSpPr>
        <p:spPr>
          <a:xfrm>
            <a:off x="1481817" y="2731348"/>
            <a:ext cx="5564598" cy="5863082"/>
          </a:xfrm>
          <a:custGeom>
            <a:avLst/>
            <a:gdLst/>
            <a:ahLst/>
            <a:cxnLst/>
            <a:rect l="l" t="t" r="r" b="b"/>
            <a:pathLst>
              <a:path w="5564598" h="5863082">
                <a:moveTo>
                  <a:pt x="0" y="0"/>
                </a:moveTo>
                <a:lnTo>
                  <a:pt x="5564598" y="0"/>
                </a:lnTo>
                <a:lnTo>
                  <a:pt x="5564598" y="5863083"/>
                </a:lnTo>
                <a:lnTo>
                  <a:pt x="0" y="5863083"/>
                </a:lnTo>
                <a:lnTo>
                  <a:pt x="0" y="0"/>
                </a:lnTo>
                <a:close/>
              </a:path>
            </a:pathLst>
          </a:custGeom>
          <a:blipFill>
            <a:blip r:embed="rId6"/>
            <a:stretch>
              <a:fillRect/>
            </a:stretch>
          </a:blipFill>
        </p:spPr>
        <p:txBody>
          <a:bodyPr/>
          <a:lstStyle/>
          <a:p>
            <a:endParaRPr lang="en-ID"/>
          </a:p>
        </p:txBody>
      </p:sp>
      <p:sp>
        <p:nvSpPr>
          <p:cNvPr id="13" name="TextBox 13"/>
          <p:cNvSpPr txBox="1"/>
          <p:nvPr/>
        </p:nvSpPr>
        <p:spPr>
          <a:xfrm>
            <a:off x="10069515" y="2787854"/>
            <a:ext cx="6876948" cy="900343"/>
          </a:xfrm>
          <a:prstGeom prst="rect">
            <a:avLst/>
          </a:prstGeom>
        </p:spPr>
        <p:txBody>
          <a:bodyPr lIns="0" tIns="0" rIns="0" bIns="0" rtlCol="0" anchor="t">
            <a:spAutoFit/>
          </a:bodyPr>
          <a:lstStyle/>
          <a:p>
            <a:pPr>
              <a:lnSpc>
                <a:spcPts val="6709"/>
              </a:lnSpc>
            </a:pPr>
            <a:r>
              <a:rPr lang="en-US" sz="5499">
                <a:solidFill>
                  <a:srgbClr val="FFFFFF"/>
                </a:solidFill>
                <a:latin typeface="Poppins"/>
              </a:rPr>
              <a:t>DESKRIPSI APLIKASI</a:t>
            </a:r>
          </a:p>
        </p:txBody>
      </p:sp>
      <p:sp>
        <p:nvSpPr>
          <p:cNvPr id="14" name="TextBox 14"/>
          <p:cNvSpPr txBox="1"/>
          <p:nvPr/>
        </p:nvSpPr>
        <p:spPr>
          <a:xfrm>
            <a:off x="9600118" y="4062976"/>
            <a:ext cx="7346345" cy="2756061"/>
          </a:xfrm>
          <a:prstGeom prst="rect">
            <a:avLst/>
          </a:prstGeom>
        </p:spPr>
        <p:txBody>
          <a:bodyPr lIns="0" tIns="0" rIns="0" bIns="0" rtlCol="0" anchor="t">
            <a:spAutoFit/>
          </a:bodyPr>
          <a:lstStyle/>
          <a:p>
            <a:pPr algn="just">
              <a:lnSpc>
                <a:spcPts val="3103"/>
              </a:lnSpc>
            </a:pPr>
            <a:r>
              <a:rPr lang="en-US" sz="2424">
                <a:solidFill>
                  <a:srgbClr val="FFFFFF"/>
                </a:solidFill>
                <a:latin typeface="Poppins Bold Italics"/>
              </a:rPr>
              <a:t>Aplikasi permainan Snake sederhana dengan Java Swing. Pemain kendalikan ular untuk makan makanan, tambah panjang, dan kumpulkan skor. Permainan berakhir jika ular menabrak tepi layar atau tubuhnya. Terdapat peningkatan tingkat dan kecepatan setiap mencapai target skor.</a:t>
            </a:r>
          </a:p>
        </p:txBody>
      </p:sp>
      <p:sp>
        <p:nvSpPr>
          <p:cNvPr id="15" name="TextBox 15"/>
          <p:cNvSpPr txBox="1"/>
          <p:nvPr/>
        </p:nvSpPr>
        <p:spPr>
          <a:xfrm>
            <a:off x="1704004" y="1140438"/>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6" name="TextBox 16"/>
          <p:cNvSpPr txBox="1"/>
          <p:nvPr/>
        </p:nvSpPr>
        <p:spPr>
          <a:xfrm>
            <a:off x="1704004" y="153711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84713" cy="1094745"/>
            <a:chOff x="0" y="0"/>
            <a:chExt cx="3097435" cy="830144"/>
          </a:xfrm>
        </p:grpSpPr>
        <p:sp>
          <p:nvSpPr>
            <p:cNvPr id="3" name="Freeform 3"/>
            <p:cNvSpPr/>
            <p:nvPr/>
          </p:nvSpPr>
          <p:spPr>
            <a:xfrm>
              <a:off x="0" y="0"/>
              <a:ext cx="3097435" cy="830144"/>
            </a:xfrm>
            <a:custGeom>
              <a:avLst/>
              <a:gdLst/>
              <a:ahLst/>
              <a:cxnLst/>
              <a:rect l="l" t="t" r="r" b="b"/>
              <a:pathLst>
                <a:path w="3097435" h="830144">
                  <a:moveTo>
                    <a:pt x="2972975" y="830144"/>
                  </a:moveTo>
                  <a:lnTo>
                    <a:pt x="124460" y="830144"/>
                  </a:lnTo>
                  <a:cubicBezTo>
                    <a:pt x="55880" y="830144"/>
                    <a:pt x="0" y="774264"/>
                    <a:pt x="0" y="705684"/>
                  </a:cubicBezTo>
                  <a:lnTo>
                    <a:pt x="0" y="124460"/>
                  </a:lnTo>
                  <a:cubicBezTo>
                    <a:pt x="0" y="55880"/>
                    <a:pt x="55880" y="0"/>
                    <a:pt x="124460" y="0"/>
                  </a:cubicBezTo>
                  <a:lnTo>
                    <a:pt x="2972975" y="0"/>
                  </a:lnTo>
                  <a:cubicBezTo>
                    <a:pt x="3041555" y="0"/>
                    <a:pt x="3097435" y="55880"/>
                    <a:pt x="3097435" y="124460"/>
                  </a:cubicBezTo>
                  <a:lnTo>
                    <a:pt x="3097435" y="705684"/>
                  </a:lnTo>
                  <a:cubicBezTo>
                    <a:pt x="3097435" y="774264"/>
                    <a:pt x="3041555" y="830144"/>
                    <a:pt x="2972975" y="830144"/>
                  </a:cubicBezTo>
                  <a:close/>
                </a:path>
              </a:pathLst>
            </a:custGeom>
            <a:solidFill>
              <a:srgbClr val="191B1A"/>
            </a:solidFill>
          </p:spPr>
          <p:txBody>
            <a:bodyPr/>
            <a:lstStyle/>
            <a:p>
              <a:endParaRPr lang="en-ID"/>
            </a:p>
          </p:txBody>
        </p:sp>
      </p:grpSp>
      <p:sp>
        <p:nvSpPr>
          <p:cNvPr id="4" name="Freeform 4"/>
          <p:cNvSpPr/>
          <p:nvPr/>
        </p:nvSpPr>
        <p:spPr>
          <a:xfrm>
            <a:off x="1028700" y="949736"/>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TextBox 7"/>
          <p:cNvSpPr txBox="1"/>
          <p:nvPr/>
        </p:nvSpPr>
        <p:spPr>
          <a:xfrm>
            <a:off x="1769807" y="877772"/>
            <a:ext cx="282051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8" name="Freeform 8"/>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sp>
        <p:nvSpPr>
          <p:cNvPr id="9" name="Freeform 9"/>
          <p:cNvSpPr/>
          <p:nvPr/>
        </p:nvSpPr>
        <p:spPr>
          <a:xfrm>
            <a:off x="-37727" y="7063546"/>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6">
              <a:alphaModFix amt="6999"/>
              <a:extLst>
                <a:ext uri="{96DAC541-7B7A-43D3-8B79-37D633B846F1}">
                  <asvg:svgBlip xmlns:asvg="http://schemas.microsoft.com/office/drawing/2016/SVG/main" r:embed="rId7"/>
                </a:ext>
              </a:extLst>
            </a:blip>
            <a:stretch>
              <a:fillRect/>
            </a:stretch>
          </a:blipFill>
        </p:spPr>
        <p:txBody>
          <a:bodyPr/>
          <a:lstStyle/>
          <a:p>
            <a:endParaRPr lang="en-ID"/>
          </a:p>
        </p:txBody>
      </p:sp>
      <p:grpSp>
        <p:nvGrpSpPr>
          <p:cNvPr id="10" name="Group 10"/>
          <p:cNvGrpSpPr/>
          <p:nvPr/>
        </p:nvGrpSpPr>
        <p:grpSpPr>
          <a:xfrm>
            <a:off x="1846004" y="2556545"/>
            <a:ext cx="1058344" cy="1058344"/>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E14761"/>
            </a:solidFill>
          </p:spPr>
          <p:txBody>
            <a:bodyPr/>
            <a:lstStyle/>
            <a:p>
              <a:endParaRPr lang="en-ID"/>
            </a:p>
          </p:txBody>
        </p:sp>
      </p:grpSp>
      <p:sp>
        <p:nvSpPr>
          <p:cNvPr id="12" name="TextBox 12"/>
          <p:cNvSpPr txBox="1"/>
          <p:nvPr/>
        </p:nvSpPr>
        <p:spPr>
          <a:xfrm>
            <a:off x="1916779" y="2741865"/>
            <a:ext cx="916794" cy="592455"/>
          </a:xfrm>
          <a:prstGeom prst="rect">
            <a:avLst/>
          </a:prstGeom>
        </p:spPr>
        <p:txBody>
          <a:bodyPr lIns="0" tIns="0" rIns="0" bIns="0" rtlCol="0" anchor="t">
            <a:spAutoFit/>
          </a:bodyPr>
          <a:lstStyle/>
          <a:p>
            <a:pPr algn="ctr">
              <a:lnSpc>
                <a:spcPts val="4620"/>
              </a:lnSpc>
              <a:spcBef>
                <a:spcPct val="0"/>
              </a:spcBef>
            </a:pPr>
            <a:r>
              <a:rPr lang="en-US" sz="3300">
                <a:solidFill>
                  <a:srgbClr val="FFFFFF"/>
                </a:solidFill>
                <a:latin typeface="Poppins Bold"/>
              </a:rPr>
              <a:t>01</a:t>
            </a:r>
          </a:p>
        </p:txBody>
      </p:sp>
      <p:sp>
        <p:nvSpPr>
          <p:cNvPr id="13" name="TextBox 13"/>
          <p:cNvSpPr txBox="1"/>
          <p:nvPr/>
        </p:nvSpPr>
        <p:spPr>
          <a:xfrm>
            <a:off x="3344726" y="3173448"/>
            <a:ext cx="5238212" cy="1663815"/>
          </a:xfrm>
          <a:prstGeom prst="rect">
            <a:avLst/>
          </a:prstGeom>
        </p:spPr>
        <p:txBody>
          <a:bodyPr lIns="0" tIns="0" rIns="0" bIns="0" rtlCol="0" anchor="t">
            <a:spAutoFit/>
          </a:bodyPr>
          <a:lstStyle/>
          <a:p>
            <a:pPr marL="345439" lvl="1" indent="-172720">
              <a:lnSpc>
                <a:spcPts val="2239"/>
              </a:lnSpc>
              <a:buFont typeface="Arial"/>
              <a:buChar char="•"/>
            </a:pPr>
            <a:r>
              <a:rPr lang="en-US" sz="1599">
                <a:solidFill>
                  <a:srgbClr val="FFFFFF"/>
                </a:solidFill>
                <a:latin typeface="Poppins"/>
              </a:rPr>
              <a:t>Peningkatan tingkat setiap kali pemain mencapai target skor.</a:t>
            </a:r>
          </a:p>
          <a:p>
            <a:pPr marL="345439" lvl="1" indent="-172720">
              <a:lnSpc>
                <a:spcPts val="2239"/>
              </a:lnSpc>
              <a:buFont typeface="Arial"/>
              <a:buChar char="•"/>
            </a:pPr>
            <a:r>
              <a:rPr lang="en-US" sz="1599">
                <a:solidFill>
                  <a:srgbClr val="FFFFFF"/>
                </a:solidFill>
                <a:latin typeface="Poppins"/>
              </a:rPr>
              <a:t>Peningkatan kesulitan mencakup peningkatan target skor dan peningkatan kecepatan permainan.</a:t>
            </a:r>
          </a:p>
          <a:p>
            <a:pPr>
              <a:lnSpc>
                <a:spcPts val="2239"/>
              </a:lnSpc>
              <a:spcBef>
                <a:spcPct val="0"/>
              </a:spcBef>
            </a:pPr>
            <a:endParaRPr lang="en-US" sz="1599">
              <a:solidFill>
                <a:srgbClr val="FFFFFF"/>
              </a:solidFill>
              <a:latin typeface="Poppins"/>
            </a:endParaRPr>
          </a:p>
        </p:txBody>
      </p:sp>
      <p:sp>
        <p:nvSpPr>
          <p:cNvPr id="14" name="TextBox 14"/>
          <p:cNvSpPr txBox="1"/>
          <p:nvPr/>
        </p:nvSpPr>
        <p:spPr>
          <a:xfrm>
            <a:off x="3344726" y="2489870"/>
            <a:ext cx="5481834" cy="457836"/>
          </a:xfrm>
          <a:prstGeom prst="rect">
            <a:avLst/>
          </a:prstGeom>
        </p:spPr>
        <p:txBody>
          <a:bodyPr lIns="0" tIns="0" rIns="0" bIns="0" rtlCol="0" anchor="t">
            <a:spAutoFit/>
          </a:bodyPr>
          <a:lstStyle/>
          <a:p>
            <a:pPr>
              <a:lnSpc>
                <a:spcPts val="3639"/>
              </a:lnSpc>
              <a:spcBef>
                <a:spcPct val="0"/>
              </a:spcBef>
            </a:pPr>
            <a:r>
              <a:rPr lang="en-US" sz="2599">
                <a:solidFill>
                  <a:srgbClr val="FFFFFF"/>
                </a:solidFill>
                <a:latin typeface="Poppins Bold"/>
              </a:rPr>
              <a:t>Level Peningkatan Kesulitan</a:t>
            </a:r>
          </a:p>
        </p:txBody>
      </p:sp>
      <p:grpSp>
        <p:nvGrpSpPr>
          <p:cNvPr id="15" name="Group 15"/>
          <p:cNvGrpSpPr/>
          <p:nvPr/>
        </p:nvGrpSpPr>
        <p:grpSpPr>
          <a:xfrm>
            <a:off x="10038446" y="2556545"/>
            <a:ext cx="1058344" cy="1058344"/>
            <a:chOff x="0" y="0"/>
            <a:chExt cx="1913890" cy="1913890"/>
          </a:xfrm>
        </p:grpSpPr>
        <p:sp>
          <p:nvSpPr>
            <p:cNvPr id="16" name="Freeform 16"/>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E14761"/>
            </a:solidFill>
          </p:spPr>
          <p:txBody>
            <a:bodyPr/>
            <a:lstStyle/>
            <a:p>
              <a:endParaRPr lang="en-ID"/>
            </a:p>
          </p:txBody>
        </p:sp>
      </p:grpSp>
      <p:sp>
        <p:nvSpPr>
          <p:cNvPr id="17" name="TextBox 17"/>
          <p:cNvSpPr txBox="1"/>
          <p:nvPr/>
        </p:nvSpPr>
        <p:spPr>
          <a:xfrm>
            <a:off x="10109221" y="2741865"/>
            <a:ext cx="916794" cy="592455"/>
          </a:xfrm>
          <a:prstGeom prst="rect">
            <a:avLst/>
          </a:prstGeom>
        </p:spPr>
        <p:txBody>
          <a:bodyPr lIns="0" tIns="0" rIns="0" bIns="0" rtlCol="0" anchor="t">
            <a:spAutoFit/>
          </a:bodyPr>
          <a:lstStyle/>
          <a:p>
            <a:pPr algn="ctr">
              <a:lnSpc>
                <a:spcPts val="4620"/>
              </a:lnSpc>
              <a:spcBef>
                <a:spcPct val="0"/>
              </a:spcBef>
            </a:pPr>
            <a:r>
              <a:rPr lang="en-US" sz="3300">
                <a:solidFill>
                  <a:srgbClr val="FFFFFF"/>
                </a:solidFill>
                <a:latin typeface="Poppins Bold"/>
              </a:rPr>
              <a:t>02</a:t>
            </a:r>
          </a:p>
        </p:txBody>
      </p:sp>
      <p:sp>
        <p:nvSpPr>
          <p:cNvPr id="18" name="TextBox 18"/>
          <p:cNvSpPr txBox="1"/>
          <p:nvPr/>
        </p:nvSpPr>
        <p:spPr>
          <a:xfrm>
            <a:off x="11537167" y="3173448"/>
            <a:ext cx="5238212" cy="1387677"/>
          </a:xfrm>
          <a:prstGeom prst="rect">
            <a:avLst/>
          </a:prstGeom>
        </p:spPr>
        <p:txBody>
          <a:bodyPr lIns="0" tIns="0" rIns="0" bIns="0" rtlCol="0" anchor="t">
            <a:spAutoFit/>
          </a:bodyPr>
          <a:lstStyle/>
          <a:p>
            <a:pPr marL="345439" lvl="1" indent="-172720">
              <a:lnSpc>
                <a:spcPts val="2239"/>
              </a:lnSpc>
              <a:buFont typeface="Arial"/>
              <a:buChar char="•"/>
            </a:pPr>
            <a:r>
              <a:rPr lang="en-US" sz="1599">
                <a:solidFill>
                  <a:srgbClr val="FFFFFF"/>
                </a:solidFill>
                <a:latin typeface="Poppins"/>
              </a:rPr>
              <a:t>Kecepatan permainan meningkat setiap kali pemain menyelesaikan level.</a:t>
            </a:r>
          </a:p>
          <a:p>
            <a:pPr marL="345439" lvl="1" indent="-172720">
              <a:lnSpc>
                <a:spcPts val="2239"/>
              </a:lnSpc>
              <a:buFont typeface="Arial"/>
              <a:buChar char="•"/>
            </a:pPr>
            <a:r>
              <a:rPr lang="en-US" sz="1599">
                <a:solidFill>
                  <a:srgbClr val="FFFFFF"/>
                </a:solidFill>
                <a:latin typeface="Poppins"/>
              </a:rPr>
              <a:t>Peningkatan kecepatan dapat membuat permainan lebih menantang.</a:t>
            </a:r>
          </a:p>
          <a:p>
            <a:pPr>
              <a:lnSpc>
                <a:spcPts val="2239"/>
              </a:lnSpc>
              <a:spcBef>
                <a:spcPct val="0"/>
              </a:spcBef>
            </a:pPr>
            <a:endParaRPr lang="en-US" sz="1599">
              <a:solidFill>
                <a:srgbClr val="FFFFFF"/>
              </a:solidFill>
              <a:latin typeface="Poppins"/>
            </a:endParaRPr>
          </a:p>
        </p:txBody>
      </p:sp>
      <p:sp>
        <p:nvSpPr>
          <p:cNvPr id="19" name="TextBox 19"/>
          <p:cNvSpPr txBox="1"/>
          <p:nvPr/>
        </p:nvSpPr>
        <p:spPr>
          <a:xfrm>
            <a:off x="11537167" y="2489870"/>
            <a:ext cx="4809579" cy="457836"/>
          </a:xfrm>
          <a:prstGeom prst="rect">
            <a:avLst/>
          </a:prstGeom>
        </p:spPr>
        <p:txBody>
          <a:bodyPr lIns="0" tIns="0" rIns="0" bIns="0" rtlCol="0" anchor="t">
            <a:spAutoFit/>
          </a:bodyPr>
          <a:lstStyle/>
          <a:p>
            <a:pPr>
              <a:lnSpc>
                <a:spcPts val="3639"/>
              </a:lnSpc>
              <a:spcBef>
                <a:spcPct val="0"/>
              </a:spcBef>
            </a:pPr>
            <a:r>
              <a:rPr lang="en-US" sz="2599">
                <a:solidFill>
                  <a:srgbClr val="FFFFFF"/>
                </a:solidFill>
                <a:latin typeface="Poppins Bold"/>
              </a:rPr>
              <a:t>Peningkatan Kecepatan</a:t>
            </a:r>
          </a:p>
        </p:txBody>
      </p:sp>
      <p:grpSp>
        <p:nvGrpSpPr>
          <p:cNvPr id="20" name="Group 20"/>
          <p:cNvGrpSpPr/>
          <p:nvPr/>
        </p:nvGrpSpPr>
        <p:grpSpPr>
          <a:xfrm>
            <a:off x="1846004" y="4952744"/>
            <a:ext cx="1058344" cy="1058344"/>
            <a:chOff x="0" y="0"/>
            <a:chExt cx="1913890" cy="1913890"/>
          </a:xfrm>
        </p:grpSpPr>
        <p:sp>
          <p:nvSpPr>
            <p:cNvPr id="21" name="Freeform 21"/>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E14761"/>
            </a:solidFill>
          </p:spPr>
          <p:txBody>
            <a:bodyPr/>
            <a:lstStyle/>
            <a:p>
              <a:endParaRPr lang="en-ID"/>
            </a:p>
          </p:txBody>
        </p:sp>
      </p:grpSp>
      <p:sp>
        <p:nvSpPr>
          <p:cNvPr id="22" name="TextBox 22"/>
          <p:cNvSpPr txBox="1"/>
          <p:nvPr/>
        </p:nvSpPr>
        <p:spPr>
          <a:xfrm>
            <a:off x="1916779" y="5138064"/>
            <a:ext cx="916794" cy="592455"/>
          </a:xfrm>
          <a:prstGeom prst="rect">
            <a:avLst/>
          </a:prstGeom>
        </p:spPr>
        <p:txBody>
          <a:bodyPr lIns="0" tIns="0" rIns="0" bIns="0" rtlCol="0" anchor="t">
            <a:spAutoFit/>
          </a:bodyPr>
          <a:lstStyle/>
          <a:p>
            <a:pPr algn="ctr">
              <a:lnSpc>
                <a:spcPts val="4620"/>
              </a:lnSpc>
              <a:spcBef>
                <a:spcPct val="0"/>
              </a:spcBef>
            </a:pPr>
            <a:r>
              <a:rPr lang="en-US" sz="3300">
                <a:solidFill>
                  <a:srgbClr val="FFFFFF"/>
                </a:solidFill>
                <a:latin typeface="Poppins Bold"/>
              </a:rPr>
              <a:t>03</a:t>
            </a:r>
          </a:p>
        </p:txBody>
      </p:sp>
      <p:sp>
        <p:nvSpPr>
          <p:cNvPr id="23" name="TextBox 23"/>
          <p:cNvSpPr txBox="1"/>
          <p:nvPr/>
        </p:nvSpPr>
        <p:spPr>
          <a:xfrm>
            <a:off x="3344726" y="5569647"/>
            <a:ext cx="5238212" cy="1387677"/>
          </a:xfrm>
          <a:prstGeom prst="rect">
            <a:avLst/>
          </a:prstGeom>
        </p:spPr>
        <p:txBody>
          <a:bodyPr lIns="0" tIns="0" rIns="0" bIns="0" rtlCol="0" anchor="t">
            <a:spAutoFit/>
          </a:bodyPr>
          <a:lstStyle/>
          <a:p>
            <a:pPr marL="345439" lvl="1" indent="-172720">
              <a:lnSpc>
                <a:spcPts val="2239"/>
              </a:lnSpc>
              <a:buFont typeface="Arial"/>
              <a:buChar char="•"/>
            </a:pPr>
            <a:r>
              <a:rPr lang="en-US" sz="1599">
                <a:solidFill>
                  <a:srgbClr val="FFFFFF"/>
                </a:solidFill>
                <a:latin typeface="Poppins"/>
              </a:rPr>
              <a:t>Setiap level memiliki target skor yang harus dicapai oleh pemain.</a:t>
            </a:r>
          </a:p>
          <a:p>
            <a:pPr marL="345439" lvl="1" indent="-172720">
              <a:lnSpc>
                <a:spcPts val="2239"/>
              </a:lnSpc>
              <a:buFont typeface="Arial"/>
              <a:buChar char="•"/>
            </a:pPr>
            <a:r>
              <a:rPr lang="en-US" sz="1599">
                <a:solidFill>
                  <a:srgbClr val="FFFFFF"/>
                </a:solidFill>
                <a:latin typeface="Poppins"/>
              </a:rPr>
              <a:t>Setiap kali pemain mencapai target skor, level bertambah, dan ular direset.</a:t>
            </a:r>
          </a:p>
          <a:p>
            <a:pPr>
              <a:lnSpc>
                <a:spcPts val="2239"/>
              </a:lnSpc>
              <a:spcBef>
                <a:spcPct val="0"/>
              </a:spcBef>
            </a:pPr>
            <a:endParaRPr lang="en-US" sz="1599">
              <a:solidFill>
                <a:srgbClr val="FFFFFF"/>
              </a:solidFill>
              <a:latin typeface="Poppins"/>
            </a:endParaRPr>
          </a:p>
        </p:txBody>
      </p:sp>
      <p:sp>
        <p:nvSpPr>
          <p:cNvPr id="24" name="TextBox 24"/>
          <p:cNvSpPr txBox="1"/>
          <p:nvPr/>
        </p:nvSpPr>
        <p:spPr>
          <a:xfrm>
            <a:off x="3344726" y="4886069"/>
            <a:ext cx="4875522" cy="457836"/>
          </a:xfrm>
          <a:prstGeom prst="rect">
            <a:avLst/>
          </a:prstGeom>
        </p:spPr>
        <p:txBody>
          <a:bodyPr lIns="0" tIns="0" rIns="0" bIns="0" rtlCol="0" anchor="t">
            <a:spAutoFit/>
          </a:bodyPr>
          <a:lstStyle/>
          <a:p>
            <a:pPr>
              <a:lnSpc>
                <a:spcPts val="3639"/>
              </a:lnSpc>
              <a:spcBef>
                <a:spcPct val="0"/>
              </a:spcBef>
            </a:pPr>
            <a:r>
              <a:rPr lang="en-US" sz="2599">
                <a:solidFill>
                  <a:srgbClr val="FFFFFF"/>
                </a:solidFill>
                <a:latin typeface="Poppins Bold"/>
              </a:rPr>
              <a:t>Target Skor dan Level</a:t>
            </a:r>
          </a:p>
        </p:txBody>
      </p:sp>
      <p:grpSp>
        <p:nvGrpSpPr>
          <p:cNvPr id="25" name="Group 25"/>
          <p:cNvGrpSpPr/>
          <p:nvPr/>
        </p:nvGrpSpPr>
        <p:grpSpPr>
          <a:xfrm>
            <a:off x="10038446" y="4952744"/>
            <a:ext cx="1058344" cy="1058344"/>
            <a:chOff x="0" y="0"/>
            <a:chExt cx="1913890" cy="1913890"/>
          </a:xfrm>
        </p:grpSpPr>
        <p:sp>
          <p:nvSpPr>
            <p:cNvPr id="26" name="Freeform 26"/>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E14761"/>
            </a:solidFill>
          </p:spPr>
          <p:txBody>
            <a:bodyPr/>
            <a:lstStyle/>
            <a:p>
              <a:endParaRPr lang="en-ID"/>
            </a:p>
          </p:txBody>
        </p:sp>
      </p:grpSp>
      <p:sp>
        <p:nvSpPr>
          <p:cNvPr id="27" name="TextBox 27"/>
          <p:cNvSpPr txBox="1"/>
          <p:nvPr/>
        </p:nvSpPr>
        <p:spPr>
          <a:xfrm>
            <a:off x="10109221" y="5138064"/>
            <a:ext cx="916794" cy="592455"/>
          </a:xfrm>
          <a:prstGeom prst="rect">
            <a:avLst/>
          </a:prstGeom>
        </p:spPr>
        <p:txBody>
          <a:bodyPr lIns="0" tIns="0" rIns="0" bIns="0" rtlCol="0" anchor="t">
            <a:spAutoFit/>
          </a:bodyPr>
          <a:lstStyle/>
          <a:p>
            <a:pPr algn="ctr">
              <a:lnSpc>
                <a:spcPts val="4620"/>
              </a:lnSpc>
              <a:spcBef>
                <a:spcPct val="0"/>
              </a:spcBef>
            </a:pPr>
            <a:r>
              <a:rPr lang="en-US" sz="3300">
                <a:solidFill>
                  <a:srgbClr val="FFFFFF"/>
                </a:solidFill>
                <a:latin typeface="Poppins Bold"/>
              </a:rPr>
              <a:t>04</a:t>
            </a:r>
          </a:p>
        </p:txBody>
      </p:sp>
      <p:sp>
        <p:nvSpPr>
          <p:cNvPr id="28" name="TextBox 28"/>
          <p:cNvSpPr txBox="1"/>
          <p:nvPr/>
        </p:nvSpPr>
        <p:spPr>
          <a:xfrm>
            <a:off x="11537167" y="5569647"/>
            <a:ext cx="5238212" cy="1663815"/>
          </a:xfrm>
          <a:prstGeom prst="rect">
            <a:avLst/>
          </a:prstGeom>
        </p:spPr>
        <p:txBody>
          <a:bodyPr lIns="0" tIns="0" rIns="0" bIns="0" rtlCol="0" anchor="t">
            <a:spAutoFit/>
          </a:bodyPr>
          <a:lstStyle/>
          <a:p>
            <a:pPr marL="345439" lvl="1" indent="-172720">
              <a:lnSpc>
                <a:spcPts val="2239"/>
              </a:lnSpc>
              <a:buFont typeface="Arial"/>
              <a:buChar char="•"/>
            </a:pPr>
            <a:r>
              <a:rPr lang="en-US" sz="1599">
                <a:solidFill>
                  <a:srgbClr val="FFFFFF"/>
                </a:solidFill>
                <a:latin typeface="Poppins"/>
              </a:rPr>
              <a:t>Pemain dapat mengulangi permainan dengan menekan tombol Enter setelah berakhir.</a:t>
            </a:r>
          </a:p>
          <a:p>
            <a:pPr marL="345439" lvl="1" indent="-172720">
              <a:lnSpc>
                <a:spcPts val="2239"/>
              </a:lnSpc>
              <a:buFont typeface="Arial"/>
              <a:buChar char="•"/>
            </a:pPr>
            <a:r>
              <a:rPr lang="en-US" sz="1599">
                <a:solidFill>
                  <a:srgbClr val="FFFFFF"/>
                </a:solidFill>
                <a:latin typeface="Poppins"/>
              </a:rPr>
              <a:t>Pemain dapat melanjutkan ke level berikutnya dengan menekan tombol Space setelah menyelesaikan level.</a:t>
            </a:r>
          </a:p>
          <a:p>
            <a:pPr>
              <a:lnSpc>
                <a:spcPts val="2239"/>
              </a:lnSpc>
              <a:spcBef>
                <a:spcPct val="0"/>
              </a:spcBef>
            </a:pPr>
            <a:endParaRPr lang="en-US" sz="1599">
              <a:solidFill>
                <a:srgbClr val="FFFFFF"/>
              </a:solidFill>
              <a:latin typeface="Poppins"/>
            </a:endParaRPr>
          </a:p>
        </p:txBody>
      </p:sp>
      <p:sp>
        <p:nvSpPr>
          <p:cNvPr id="29" name="TextBox 29"/>
          <p:cNvSpPr txBox="1"/>
          <p:nvPr/>
        </p:nvSpPr>
        <p:spPr>
          <a:xfrm>
            <a:off x="11537167" y="4886069"/>
            <a:ext cx="6750833" cy="457836"/>
          </a:xfrm>
          <a:prstGeom prst="rect">
            <a:avLst/>
          </a:prstGeom>
        </p:spPr>
        <p:txBody>
          <a:bodyPr lIns="0" tIns="0" rIns="0" bIns="0" rtlCol="0" anchor="t">
            <a:spAutoFit/>
          </a:bodyPr>
          <a:lstStyle/>
          <a:p>
            <a:pPr>
              <a:lnSpc>
                <a:spcPts val="3639"/>
              </a:lnSpc>
              <a:spcBef>
                <a:spcPct val="0"/>
              </a:spcBef>
            </a:pPr>
            <a:r>
              <a:rPr lang="en-US" sz="2599">
                <a:solidFill>
                  <a:srgbClr val="FFFFFF"/>
                </a:solidFill>
                <a:latin typeface="Poppins Bold"/>
              </a:rPr>
              <a:t>Inisialisasi Ulang dan Mulai Level Baru</a:t>
            </a:r>
          </a:p>
        </p:txBody>
      </p:sp>
      <p:grpSp>
        <p:nvGrpSpPr>
          <p:cNvPr id="30" name="Group 30"/>
          <p:cNvGrpSpPr/>
          <p:nvPr/>
        </p:nvGrpSpPr>
        <p:grpSpPr>
          <a:xfrm>
            <a:off x="1769807" y="7357374"/>
            <a:ext cx="1058344" cy="1058344"/>
            <a:chOff x="0" y="0"/>
            <a:chExt cx="1913890" cy="1913890"/>
          </a:xfrm>
        </p:grpSpPr>
        <p:sp>
          <p:nvSpPr>
            <p:cNvPr id="31" name="Freeform 31"/>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E14761"/>
            </a:solidFill>
          </p:spPr>
          <p:txBody>
            <a:bodyPr/>
            <a:lstStyle/>
            <a:p>
              <a:endParaRPr lang="en-ID"/>
            </a:p>
          </p:txBody>
        </p:sp>
      </p:grpSp>
      <p:sp>
        <p:nvSpPr>
          <p:cNvPr id="32" name="TextBox 32"/>
          <p:cNvSpPr txBox="1"/>
          <p:nvPr/>
        </p:nvSpPr>
        <p:spPr>
          <a:xfrm>
            <a:off x="1840582" y="7542694"/>
            <a:ext cx="916794" cy="592455"/>
          </a:xfrm>
          <a:prstGeom prst="rect">
            <a:avLst/>
          </a:prstGeom>
        </p:spPr>
        <p:txBody>
          <a:bodyPr lIns="0" tIns="0" rIns="0" bIns="0" rtlCol="0" anchor="t">
            <a:spAutoFit/>
          </a:bodyPr>
          <a:lstStyle/>
          <a:p>
            <a:pPr algn="ctr">
              <a:lnSpc>
                <a:spcPts val="4620"/>
              </a:lnSpc>
              <a:spcBef>
                <a:spcPct val="0"/>
              </a:spcBef>
            </a:pPr>
            <a:r>
              <a:rPr lang="en-US" sz="3300">
                <a:solidFill>
                  <a:srgbClr val="FFFFFF"/>
                </a:solidFill>
                <a:latin typeface="Poppins Bold"/>
              </a:rPr>
              <a:t>05</a:t>
            </a:r>
          </a:p>
        </p:txBody>
      </p:sp>
      <p:sp>
        <p:nvSpPr>
          <p:cNvPr id="33" name="TextBox 33"/>
          <p:cNvSpPr txBox="1"/>
          <p:nvPr/>
        </p:nvSpPr>
        <p:spPr>
          <a:xfrm>
            <a:off x="3268529" y="7974278"/>
            <a:ext cx="5238212" cy="1387677"/>
          </a:xfrm>
          <a:prstGeom prst="rect">
            <a:avLst/>
          </a:prstGeom>
        </p:spPr>
        <p:txBody>
          <a:bodyPr lIns="0" tIns="0" rIns="0" bIns="0" rtlCol="0" anchor="t">
            <a:spAutoFit/>
          </a:bodyPr>
          <a:lstStyle/>
          <a:p>
            <a:pPr marL="345439" lvl="1" indent="-172720">
              <a:lnSpc>
                <a:spcPts val="2239"/>
              </a:lnSpc>
              <a:buFont typeface="Arial"/>
              <a:buChar char="•"/>
            </a:pPr>
            <a:r>
              <a:rPr lang="en-US" sz="1599">
                <a:solidFill>
                  <a:srgbClr val="FFFFFF"/>
                </a:solidFill>
                <a:latin typeface="Poppins"/>
              </a:rPr>
              <a:t>Pesan kemenangan ditampilkan setelah pemain menyelesaikan level.</a:t>
            </a:r>
          </a:p>
          <a:p>
            <a:pPr marL="345439" lvl="1" indent="-172720">
              <a:lnSpc>
                <a:spcPts val="2239"/>
              </a:lnSpc>
              <a:buFont typeface="Arial"/>
              <a:buChar char="•"/>
            </a:pPr>
            <a:r>
              <a:rPr lang="en-US" sz="1599">
                <a:solidFill>
                  <a:srgbClr val="FFFFFF"/>
                </a:solidFill>
                <a:latin typeface="Poppins"/>
              </a:rPr>
              <a:t>Pesan permainan selesai ditampilkan setelah pemain kalah.</a:t>
            </a:r>
          </a:p>
          <a:p>
            <a:pPr>
              <a:lnSpc>
                <a:spcPts val="2239"/>
              </a:lnSpc>
              <a:spcBef>
                <a:spcPct val="0"/>
              </a:spcBef>
            </a:pPr>
            <a:endParaRPr lang="en-US" sz="1599">
              <a:solidFill>
                <a:srgbClr val="FFFFFF"/>
              </a:solidFill>
              <a:latin typeface="Poppins"/>
            </a:endParaRPr>
          </a:p>
        </p:txBody>
      </p:sp>
      <p:sp>
        <p:nvSpPr>
          <p:cNvPr id="34" name="TextBox 34"/>
          <p:cNvSpPr txBox="1"/>
          <p:nvPr/>
        </p:nvSpPr>
        <p:spPr>
          <a:xfrm>
            <a:off x="3268529" y="7290699"/>
            <a:ext cx="7644344" cy="457836"/>
          </a:xfrm>
          <a:prstGeom prst="rect">
            <a:avLst/>
          </a:prstGeom>
        </p:spPr>
        <p:txBody>
          <a:bodyPr lIns="0" tIns="0" rIns="0" bIns="0" rtlCol="0" anchor="t">
            <a:spAutoFit/>
          </a:bodyPr>
          <a:lstStyle/>
          <a:p>
            <a:pPr>
              <a:lnSpc>
                <a:spcPts val="3639"/>
              </a:lnSpc>
              <a:spcBef>
                <a:spcPct val="0"/>
              </a:spcBef>
            </a:pPr>
            <a:r>
              <a:rPr lang="en-US" sz="2599">
                <a:solidFill>
                  <a:srgbClr val="FFFFFF"/>
                </a:solidFill>
                <a:latin typeface="Poppins Bold"/>
              </a:rPr>
              <a:t>Pesan Kemenangan dan Permainan Selesai</a:t>
            </a:r>
          </a:p>
        </p:txBody>
      </p:sp>
      <p:grpSp>
        <p:nvGrpSpPr>
          <p:cNvPr id="35" name="Group 35"/>
          <p:cNvGrpSpPr/>
          <p:nvPr/>
        </p:nvGrpSpPr>
        <p:grpSpPr>
          <a:xfrm>
            <a:off x="5670950" y="1043400"/>
            <a:ext cx="1080030" cy="1080030"/>
            <a:chOff x="0" y="0"/>
            <a:chExt cx="6350000" cy="6350000"/>
          </a:xfrm>
        </p:grpSpPr>
        <p:sp>
          <p:nvSpPr>
            <p:cNvPr id="36" name="Freeform 3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37" name="TextBox 37"/>
          <p:cNvSpPr txBox="1"/>
          <p:nvPr/>
        </p:nvSpPr>
        <p:spPr>
          <a:xfrm>
            <a:off x="6140347" y="1099906"/>
            <a:ext cx="6876948" cy="900343"/>
          </a:xfrm>
          <a:prstGeom prst="rect">
            <a:avLst/>
          </a:prstGeom>
        </p:spPr>
        <p:txBody>
          <a:bodyPr lIns="0" tIns="0" rIns="0" bIns="0" rtlCol="0" anchor="t">
            <a:spAutoFit/>
          </a:bodyPr>
          <a:lstStyle/>
          <a:p>
            <a:pPr>
              <a:lnSpc>
                <a:spcPts val="6709"/>
              </a:lnSpc>
            </a:pPr>
            <a:r>
              <a:rPr lang="en-US" sz="5499">
                <a:solidFill>
                  <a:srgbClr val="FFFFFF"/>
                </a:solidFill>
                <a:latin typeface="Poppins"/>
              </a:rPr>
              <a:t>FITUR APLIKASI</a:t>
            </a:r>
          </a:p>
        </p:txBody>
      </p:sp>
      <p:sp>
        <p:nvSpPr>
          <p:cNvPr id="38" name="TextBox 38"/>
          <p:cNvSpPr txBox="1"/>
          <p:nvPr/>
        </p:nvSpPr>
        <p:spPr>
          <a:xfrm>
            <a:off x="1769807" y="1197920"/>
            <a:ext cx="282051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49845" cy="1141994"/>
            <a:chOff x="0" y="0"/>
            <a:chExt cx="3070995" cy="865973"/>
          </a:xfrm>
        </p:grpSpPr>
        <p:sp>
          <p:nvSpPr>
            <p:cNvPr id="3" name="Freeform 3"/>
            <p:cNvSpPr/>
            <p:nvPr/>
          </p:nvSpPr>
          <p:spPr>
            <a:xfrm>
              <a:off x="0" y="0"/>
              <a:ext cx="3070995" cy="865973"/>
            </a:xfrm>
            <a:custGeom>
              <a:avLst/>
              <a:gdLst/>
              <a:ahLst/>
              <a:cxnLst/>
              <a:rect l="l" t="t" r="r" b="b"/>
              <a:pathLst>
                <a:path w="3070995" h="865973">
                  <a:moveTo>
                    <a:pt x="2946534" y="865973"/>
                  </a:moveTo>
                  <a:lnTo>
                    <a:pt x="124460" y="865973"/>
                  </a:lnTo>
                  <a:cubicBezTo>
                    <a:pt x="55880" y="865973"/>
                    <a:pt x="0" y="810093"/>
                    <a:pt x="0" y="741513"/>
                  </a:cubicBezTo>
                  <a:lnTo>
                    <a:pt x="0" y="124460"/>
                  </a:lnTo>
                  <a:cubicBezTo>
                    <a:pt x="0" y="55880"/>
                    <a:pt x="55880" y="0"/>
                    <a:pt x="124460" y="0"/>
                  </a:cubicBezTo>
                  <a:lnTo>
                    <a:pt x="2946535" y="0"/>
                  </a:lnTo>
                  <a:cubicBezTo>
                    <a:pt x="3015115" y="0"/>
                    <a:pt x="3070995" y="55880"/>
                    <a:pt x="3070995" y="124460"/>
                  </a:cubicBezTo>
                  <a:lnTo>
                    <a:pt x="3070995" y="741513"/>
                  </a:lnTo>
                  <a:cubicBezTo>
                    <a:pt x="3070995" y="810093"/>
                    <a:pt x="3015115" y="865973"/>
                    <a:pt x="2946535" y="865973"/>
                  </a:cubicBezTo>
                  <a:close/>
                </a:path>
              </a:pathLst>
            </a:custGeom>
            <a:solidFill>
              <a:srgbClr val="191B1A"/>
            </a:solidFill>
          </p:spPr>
          <p:txBody>
            <a:bodyPr/>
            <a:lstStyle/>
            <a:p>
              <a:endParaRPr lang="en-ID"/>
            </a:p>
          </p:txBody>
        </p:sp>
      </p:grpSp>
      <p:sp>
        <p:nvSpPr>
          <p:cNvPr id="4" name="Freeform 4"/>
          <p:cNvSpPr/>
          <p:nvPr/>
        </p:nvSpPr>
        <p:spPr>
          <a:xfrm>
            <a:off x="1028700" y="962104"/>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Freeform 7"/>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grpSp>
        <p:nvGrpSpPr>
          <p:cNvPr id="8" name="Group 8"/>
          <p:cNvGrpSpPr/>
          <p:nvPr/>
        </p:nvGrpSpPr>
        <p:grpSpPr>
          <a:xfrm>
            <a:off x="9560140" y="720696"/>
            <a:ext cx="5738754" cy="8537604"/>
            <a:chOff x="0" y="0"/>
            <a:chExt cx="7651672" cy="11383472"/>
          </a:xfrm>
        </p:grpSpPr>
        <p:pic>
          <p:nvPicPr>
            <p:cNvPr id="9" name="Picture 9"/>
            <p:cNvPicPr>
              <a:picLocks noChangeAspect="1"/>
            </p:cNvPicPr>
            <p:nvPr/>
          </p:nvPicPr>
          <p:blipFill>
            <a:blip r:embed="rId6"/>
            <a:srcRect t="11" b="11"/>
            <a:stretch>
              <a:fillRect/>
            </a:stretch>
          </p:blipFill>
          <p:spPr>
            <a:xfrm>
              <a:off x="0" y="0"/>
              <a:ext cx="7651672" cy="11383472"/>
            </a:xfrm>
            <a:prstGeom prst="rect">
              <a:avLst/>
            </a:prstGeom>
          </p:spPr>
        </p:pic>
      </p:grpSp>
      <p:grpSp>
        <p:nvGrpSpPr>
          <p:cNvPr id="10" name="Group 10"/>
          <p:cNvGrpSpPr/>
          <p:nvPr/>
        </p:nvGrpSpPr>
        <p:grpSpPr>
          <a:xfrm>
            <a:off x="2181487" y="4313934"/>
            <a:ext cx="1080030" cy="1080030"/>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2" name="TextBox 12"/>
          <p:cNvSpPr txBox="1"/>
          <p:nvPr/>
        </p:nvSpPr>
        <p:spPr>
          <a:xfrm>
            <a:off x="1769807" y="877772"/>
            <a:ext cx="3291504"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3" name="TextBox 13"/>
          <p:cNvSpPr txBox="1"/>
          <p:nvPr/>
        </p:nvSpPr>
        <p:spPr>
          <a:xfrm>
            <a:off x="2721502" y="4313606"/>
            <a:ext cx="6667337" cy="1285110"/>
          </a:xfrm>
          <a:prstGeom prst="rect">
            <a:avLst/>
          </a:prstGeom>
        </p:spPr>
        <p:txBody>
          <a:bodyPr lIns="0" tIns="0" rIns="0" bIns="0" rtlCol="0" anchor="t">
            <a:spAutoFit/>
          </a:bodyPr>
          <a:lstStyle/>
          <a:p>
            <a:pPr>
              <a:lnSpc>
                <a:spcPts val="6709"/>
              </a:lnSpc>
            </a:pPr>
            <a:r>
              <a:rPr lang="en-US" sz="5499">
                <a:solidFill>
                  <a:srgbClr val="FFFFFF"/>
                </a:solidFill>
                <a:latin typeface="Poppins"/>
              </a:rPr>
              <a:t>ALUR KERJA</a:t>
            </a:r>
          </a:p>
          <a:p>
            <a:pPr>
              <a:lnSpc>
                <a:spcPts val="3049"/>
              </a:lnSpc>
            </a:pPr>
            <a:r>
              <a:rPr lang="en-US" sz="2499">
                <a:solidFill>
                  <a:srgbClr val="FFFFFF"/>
                </a:solidFill>
                <a:latin typeface="Poppins"/>
              </a:rPr>
              <a:t>LEVEL 1</a:t>
            </a:r>
          </a:p>
        </p:txBody>
      </p:sp>
      <p:sp>
        <p:nvSpPr>
          <p:cNvPr id="14" name="TextBox 14"/>
          <p:cNvSpPr txBox="1"/>
          <p:nvPr/>
        </p:nvSpPr>
        <p:spPr>
          <a:xfrm>
            <a:off x="1769807" y="1197920"/>
            <a:ext cx="3291504"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49845" cy="1141994"/>
            <a:chOff x="0" y="0"/>
            <a:chExt cx="3070995" cy="865973"/>
          </a:xfrm>
        </p:grpSpPr>
        <p:sp>
          <p:nvSpPr>
            <p:cNvPr id="3" name="Freeform 3"/>
            <p:cNvSpPr/>
            <p:nvPr/>
          </p:nvSpPr>
          <p:spPr>
            <a:xfrm>
              <a:off x="0" y="0"/>
              <a:ext cx="3070995" cy="865973"/>
            </a:xfrm>
            <a:custGeom>
              <a:avLst/>
              <a:gdLst/>
              <a:ahLst/>
              <a:cxnLst/>
              <a:rect l="l" t="t" r="r" b="b"/>
              <a:pathLst>
                <a:path w="3070995" h="865973">
                  <a:moveTo>
                    <a:pt x="2946534" y="865973"/>
                  </a:moveTo>
                  <a:lnTo>
                    <a:pt x="124460" y="865973"/>
                  </a:lnTo>
                  <a:cubicBezTo>
                    <a:pt x="55880" y="865973"/>
                    <a:pt x="0" y="810093"/>
                    <a:pt x="0" y="741513"/>
                  </a:cubicBezTo>
                  <a:lnTo>
                    <a:pt x="0" y="124460"/>
                  </a:lnTo>
                  <a:cubicBezTo>
                    <a:pt x="0" y="55880"/>
                    <a:pt x="55880" y="0"/>
                    <a:pt x="124460" y="0"/>
                  </a:cubicBezTo>
                  <a:lnTo>
                    <a:pt x="2946535" y="0"/>
                  </a:lnTo>
                  <a:cubicBezTo>
                    <a:pt x="3015115" y="0"/>
                    <a:pt x="3070995" y="55880"/>
                    <a:pt x="3070995" y="124460"/>
                  </a:cubicBezTo>
                  <a:lnTo>
                    <a:pt x="3070995" y="741513"/>
                  </a:lnTo>
                  <a:cubicBezTo>
                    <a:pt x="3070995" y="810093"/>
                    <a:pt x="3015115" y="865973"/>
                    <a:pt x="2946535" y="865973"/>
                  </a:cubicBezTo>
                  <a:close/>
                </a:path>
              </a:pathLst>
            </a:custGeom>
            <a:solidFill>
              <a:srgbClr val="191B1A"/>
            </a:solidFill>
          </p:spPr>
          <p:txBody>
            <a:bodyPr/>
            <a:lstStyle/>
            <a:p>
              <a:endParaRPr lang="en-ID"/>
            </a:p>
          </p:txBody>
        </p:sp>
      </p:grpSp>
      <p:sp>
        <p:nvSpPr>
          <p:cNvPr id="4" name="Freeform 4"/>
          <p:cNvSpPr/>
          <p:nvPr/>
        </p:nvSpPr>
        <p:spPr>
          <a:xfrm>
            <a:off x="1028700" y="962104"/>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Freeform 7"/>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grpSp>
        <p:nvGrpSpPr>
          <p:cNvPr id="8" name="Group 8"/>
          <p:cNvGrpSpPr/>
          <p:nvPr/>
        </p:nvGrpSpPr>
        <p:grpSpPr>
          <a:xfrm>
            <a:off x="2181487" y="4313934"/>
            <a:ext cx="1080030" cy="1080030"/>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0" name="Freeform 10"/>
          <p:cNvSpPr/>
          <p:nvPr/>
        </p:nvSpPr>
        <p:spPr>
          <a:xfrm>
            <a:off x="9948605" y="696517"/>
            <a:ext cx="5436925" cy="8893965"/>
          </a:xfrm>
          <a:custGeom>
            <a:avLst/>
            <a:gdLst/>
            <a:ahLst/>
            <a:cxnLst/>
            <a:rect l="l" t="t" r="r" b="b"/>
            <a:pathLst>
              <a:path w="5436925" h="8893965">
                <a:moveTo>
                  <a:pt x="0" y="0"/>
                </a:moveTo>
                <a:lnTo>
                  <a:pt x="5436925" y="0"/>
                </a:lnTo>
                <a:lnTo>
                  <a:pt x="5436925" y="8893966"/>
                </a:lnTo>
                <a:lnTo>
                  <a:pt x="0" y="8893966"/>
                </a:lnTo>
                <a:lnTo>
                  <a:pt x="0" y="0"/>
                </a:lnTo>
                <a:close/>
              </a:path>
            </a:pathLst>
          </a:custGeom>
          <a:blipFill>
            <a:blip r:embed="rId6"/>
            <a:stretch>
              <a:fillRect/>
            </a:stretch>
          </a:blipFill>
        </p:spPr>
        <p:txBody>
          <a:bodyPr/>
          <a:lstStyle/>
          <a:p>
            <a:endParaRPr lang="en-ID"/>
          </a:p>
        </p:txBody>
      </p:sp>
      <p:sp>
        <p:nvSpPr>
          <p:cNvPr id="11" name="TextBox 11"/>
          <p:cNvSpPr txBox="1"/>
          <p:nvPr/>
        </p:nvSpPr>
        <p:spPr>
          <a:xfrm>
            <a:off x="1769807" y="877772"/>
            <a:ext cx="3291504"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2" name="TextBox 12"/>
          <p:cNvSpPr txBox="1"/>
          <p:nvPr/>
        </p:nvSpPr>
        <p:spPr>
          <a:xfrm>
            <a:off x="2721502" y="4313606"/>
            <a:ext cx="6667337" cy="1285110"/>
          </a:xfrm>
          <a:prstGeom prst="rect">
            <a:avLst/>
          </a:prstGeom>
        </p:spPr>
        <p:txBody>
          <a:bodyPr lIns="0" tIns="0" rIns="0" bIns="0" rtlCol="0" anchor="t">
            <a:spAutoFit/>
          </a:bodyPr>
          <a:lstStyle/>
          <a:p>
            <a:pPr>
              <a:lnSpc>
                <a:spcPts val="6709"/>
              </a:lnSpc>
            </a:pPr>
            <a:r>
              <a:rPr lang="en-US" sz="5499">
                <a:solidFill>
                  <a:srgbClr val="FFFFFF"/>
                </a:solidFill>
                <a:latin typeface="Poppins"/>
              </a:rPr>
              <a:t>ALUR KERJA</a:t>
            </a:r>
          </a:p>
          <a:p>
            <a:pPr>
              <a:lnSpc>
                <a:spcPts val="3049"/>
              </a:lnSpc>
            </a:pPr>
            <a:r>
              <a:rPr lang="en-US" sz="2499">
                <a:solidFill>
                  <a:srgbClr val="FFFFFF"/>
                </a:solidFill>
                <a:latin typeface="Poppins"/>
              </a:rPr>
              <a:t>LEVEL 2</a:t>
            </a:r>
          </a:p>
        </p:txBody>
      </p:sp>
      <p:sp>
        <p:nvSpPr>
          <p:cNvPr id="13" name="TextBox 13"/>
          <p:cNvSpPr txBox="1"/>
          <p:nvPr/>
        </p:nvSpPr>
        <p:spPr>
          <a:xfrm>
            <a:off x="1769807" y="1197920"/>
            <a:ext cx="3291504"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49845" cy="1141994"/>
            <a:chOff x="0" y="0"/>
            <a:chExt cx="3070995" cy="865973"/>
          </a:xfrm>
        </p:grpSpPr>
        <p:sp>
          <p:nvSpPr>
            <p:cNvPr id="3" name="Freeform 3"/>
            <p:cNvSpPr/>
            <p:nvPr/>
          </p:nvSpPr>
          <p:spPr>
            <a:xfrm>
              <a:off x="0" y="0"/>
              <a:ext cx="3070995" cy="865973"/>
            </a:xfrm>
            <a:custGeom>
              <a:avLst/>
              <a:gdLst/>
              <a:ahLst/>
              <a:cxnLst/>
              <a:rect l="l" t="t" r="r" b="b"/>
              <a:pathLst>
                <a:path w="3070995" h="865973">
                  <a:moveTo>
                    <a:pt x="2946534" y="865973"/>
                  </a:moveTo>
                  <a:lnTo>
                    <a:pt x="124460" y="865973"/>
                  </a:lnTo>
                  <a:cubicBezTo>
                    <a:pt x="55880" y="865973"/>
                    <a:pt x="0" y="810093"/>
                    <a:pt x="0" y="741513"/>
                  </a:cubicBezTo>
                  <a:lnTo>
                    <a:pt x="0" y="124460"/>
                  </a:lnTo>
                  <a:cubicBezTo>
                    <a:pt x="0" y="55880"/>
                    <a:pt x="55880" y="0"/>
                    <a:pt x="124460" y="0"/>
                  </a:cubicBezTo>
                  <a:lnTo>
                    <a:pt x="2946535" y="0"/>
                  </a:lnTo>
                  <a:cubicBezTo>
                    <a:pt x="3015115" y="0"/>
                    <a:pt x="3070995" y="55880"/>
                    <a:pt x="3070995" y="124460"/>
                  </a:cubicBezTo>
                  <a:lnTo>
                    <a:pt x="3070995" y="741513"/>
                  </a:lnTo>
                  <a:cubicBezTo>
                    <a:pt x="3070995" y="810093"/>
                    <a:pt x="3015115" y="865973"/>
                    <a:pt x="2946535" y="865973"/>
                  </a:cubicBezTo>
                  <a:close/>
                </a:path>
              </a:pathLst>
            </a:custGeom>
            <a:solidFill>
              <a:srgbClr val="191B1A"/>
            </a:solidFill>
          </p:spPr>
          <p:txBody>
            <a:bodyPr/>
            <a:lstStyle/>
            <a:p>
              <a:endParaRPr lang="en-ID"/>
            </a:p>
          </p:txBody>
        </p:sp>
      </p:grpSp>
      <p:sp>
        <p:nvSpPr>
          <p:cNvPr id="4" name="Freeform 4"/>
          <p:cNvSpPr/>
          <p:nvPr/>
        </p:nvSpPr>
        <p:spPr>
          <a:xfrm>
            <a:off x="1028700" y="962104"/>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Freeform 7"/>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grpSp>
        <p:nvGrpSpPr>
          <p:cNvPr id="8" name="Group 8"/>
          <p:cNvGrpSpPr/>
          <p:nvPr/>
        </p:nvGrpSpPr>
        <p:grpSpPr>
          <a:xfrm>
            <a:off x="2181487" y="4313934"/>
            <a:ext cx="1080030" cy="1080030"/>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0" name="Freeform 10"/>
          <p:cNvSpPr/>
          <p:nvPr/>
        </p:nvSpPr>
        <p:spPr>
          <a:xfrm>
            <a:off x="10272031" y="731027"/>
            <a:ext cx="5292539" cy="8824945"/>
          </a:xfrm>
          <a:custGeom>
            <a:avLst/>
            <a:gdLst/>
            <a:ahLst/>
            <a:cxnLst/>
            <a:rect l="l" t="t" r="r" b="b"/>
            <a:pathLst>
              <a:path w="5292539" h="8824945">
                <a:moveTo>
                  <a:pt x="0" y="0"/>
                </a:moveTo>
                <a:lnTo>
                  <a:pt x="5292539" y="0"/>
                </a:lnTo>
                <a:lnTo>
                  <a:pt x="5292539" y="8824946"/>
                </a:lnTo>
                <a:lnTo>
                  <a:pt x="0" y="8824946"/>
                </a:lnTo>
                <a:lnTo>
                  <a:pt x="0" y="0"/>
                </a:lnTo>
                <a:close/>
              </a:path>
            </a:pathLst>
          </a:custGeom>
          <a:blipFill>
            <a:blip r:embed="rId6"/>
            <a:stretch>
              <a:fillRect/>
            </a:stretch>
          </a:blipFill>
        </p:spPr>
        <p:txBody>
          <a:bodyPr/>
          <a:lstStyle/>
          <a:p>
            <a:endParaRPr lang="en-ID"/>
          </a:p>
        </p:txBody>
      </p:sp>
      <p:sp>
        <p:nvSpPr>
          <p:cNvPr id="11" name="TextBox 11"/>
          <p:cNvSpPr txBox="1"/>
          <p:nvPr/>
        </p:nvSpPr>
        <p:spPr>
          <a:xfrm>
            <a:off x="1769807" y="877772"/>
            <a:ext cx="3291504"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2" name="TextBox 12"/>
          <p:cNvSpPr txBox="1"/>
          <p:nvPr/>
        </p:nvSpPr>
        <p:spPr>
          <a:xfrm>
            <a:off x="2721502" y="4313606"/>
            <a:ext cx="6667337" cy="1285110"/>
          </a:xfrm>
          <a:prstGeom prst="rect">
            <a:avLst/>
          </a:prstGeom>
        </p:spPr>
        <p:txBody>
          <a:bodyPr lIns="0" tIns="0" rIns="0" bIns="0" rtlCol="0" anchor="t">
            <a:spAutoFit/>
          </a:bodyPr>
          <a:lstStyle/>
          <a:p>
            <a:pPr>
              <a:lnSpc>
                <a:spcPts val="6709"/>
              </a:lnSpc>
            </a:pPr>
            <a:r>
              <a:rPr lang="en-US" sz="5499">
                <a:solidFill>
                  <a:srgbClr val="FFFFFF"/>
                </a:solidFill>
                <a:latin typeface="Poppins"/>
              </a:rPr>
              <a:t>ALUR KERJA</a:t>
            </a:r>
          </a:p>
          <a:p>
            <a:pPr>
              <a:lnSpc>
                <a:spcPts val="3049"/>
              </a:lnSpc>
            </a:pPr>
            <a:r>
              <a:rPr lang="en-US" sz="2499">
                <a:solidFill>
                  <a:srgbClr val="FFFFFF"/>
                </a:solidFill>
                <a:latin typeface="Poppins"/>
              </a:rPr>
              <a:t>LEVEL 2</a:t>
            </a:r>
          </a:p>
        </p:txBody>
      </p:sp>
      <p:sp>
        <p:nvSpPr>
          <p:cNvPr id="13" name="TextBox 13"/>
          <p:cNvSpPr txBox="1"/>
          <p:nvPr/>
        </p:nvSpPr>
        <p:spPr>
          <a:xfrm>
            <a:off x="1769807" y="1197920"/>
            <a:ext cx="3291504"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49845" cy="1083398"/>
            <a:chOff x="0" y="0"/>
            <a:chExt cx="3070995" cy="821540"/>
          </a:xfrm>
        </p:grpSpPr>
        <p:sp>
          <p:nvSpPr>
            <p:cNvPr id="3" name="Freeform 3"/>
            <p:cNvSpPr/>
            <p:nvPr/>
          </p:nvSpPr>
          <p:spPr>
            <a:xfrm>
              <a:off x="0" y="0"/>
              <a:ext cx="3070995" cy="821540"/>
            </a:xfrm>
            <a:custGeom>
              <a:avLst/>
              <a:gdLst/>
              <a:ahLst/>
              <a:cxnLst/>
              <a:rect l="l" t="t" r="r" b="b"/>
              <a:pathLst>
                <a:path w="3070995" h="821540">
                  <a:moveTo>
                    <a:pt x="2946534" y="821540"/>
                  </a:moveTo>
                  <a:lnTo>
                    <a:pt x="124460" y="821540"/>
                  </a:lnTo>
                  <a:cubicBezTo>
                    <a:pt x="55880" y="821540"/>
                    <a:pt x="0" y="765660"/>
                    <a:pt x="0" y="697080"/>
                  </a:cubicBezTo>
                  <a:lnTo>
                    <a:pt x="0" y="124460"/>
                  </a:lnTo>
                  <a:cubicBezTo>
                    <a:pt x="0" y="55880"/>
                    <a:pt x="55880" y="0"/>
                    <a:pt x="124460" y="0"/>
                  </a:cubicBezTo>
                  <a:lnTo>
                    <a:pt x="2946535" y="0"/>
                  </a:lnTo>
                  <a:cubicBezTo>
                    <a:pt x="3015115" y="0"/>
                    <a:pt x="3070995" y="55880"/>
                    <a:pt x="3070995" y="124460"/>
                  </a:cubicBezTo>
                  <a:lnTo>
                    <a:pt x="3070995" y="697080"/>
                  </a:lnTo>
                  <a:cubicBezTo>
                    <a:pt x="3070995" y="765660"/>
                    <a:pt x="3015115" y="821540"/>
                    <a:pt x="2946535" y="821540"/>
                  </a:cubicBezTo>
                  <a:close/>
                </a:path>
              </a:pathLst>
            </a:custGeom>
            <a:solidFill>
              <a:srgbClr val="191B1A"/>
            </a:solidFill>
          </p:spPr>
          <p:txBody>
            <a:bodyPr/>
            <a:lstStyle/>
            <a:p>
              <a:endParaRPr lang="en-ID"/>
            </a:p>
          </p:txBody>
        </p:sp>
      </p:grpSp>
      <p:sp>
        <p:nvSpPr>
          <p:cNvPr id="4" name="Freeform 4"/>
          <p:cNvSpPr/>
          <p:nvPr/>
        </p:nvSpPr>
        <p:spPr>
          <a:xfrm>
            <a:off x="1028700" y="944472"/>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Freeform 7"/>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grpSp>
        <p:nvGrpSpPr>
          <p:cNvPr id="8" name="Group 8"/>
          <p:cNvGrpSpPr/>
          <p:nvPr/>
        </p:nvGrpSpPr>
        <p:grpSpPr>
          <a:xfrm>
            <a:off x="9801211" y="720696"/>
            <a:ext cx="5738754" cy="8537604"/>
            <a:chOff x="0" y="0"/>
            <a:chExt cx="7651672" cy="11383472"/>
          </a:xfrm>
        </p:grpSpPr>
        <p:pic>
          <p:nvPicPr>
            <p:cNvPr id="9" name="Picture 9"/>
            <p:cNvPicPr>
              <a:picLocks noChangeAspect="1"/>
            </p:cNvPicPr>
            <p:nvPr/>
          </p:nvPicPr>
          <p:blipFill>
            <a:blip r:embed="rId6"/>
            <a:srcRect l="9526" r="9526"/>
            <a:stretch>
              <a:fillRect/>
            </a:stretch>
          </p:blipFill>
          <p:spPr>
            <a:xfrm>
              <a:off x="0" y="0"/>
              <a:ext cx="7651672" cy="11383472"/>
            </a:xfrm>
            <a:prstGeom prst="rect">
              <a:avLst/>
            </a:prstGeom>
          </p:spPr>
        </p:pic>
      </p:grpSp>
      <p:grpSp>
        <p:nvGrpSpPr>
          <p:cNvPr id="10" name="Group 10"/>
          <p:cNvGrpSpPr/>
          <p:nvPr/>
        </p:nvGrpSpPr>
        <p:grpSpPr>
          <a:xfrm>
            <a:off x="1981707" y="4449483"/>
            <a:ext cx="1080030" cy="1080030"/>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2" name="TextBox 12"/>
          <p:cNvSpPr txBox="1"/>
          <p:nvPr/>
        </p:nvSpPr>
        <p:spPr>
          <a:xfrm>
            <a:off x="1769807" y="877772"/>
            <a:ext cx="2777684"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DARSI FADLURAHMAN</a:t>
            </a:r>
          </a:p>
        </p:txBody>
      </p:sp>
      <p:sp>
        <p:nvSpPr>
          <p:cNvPr id="13" name="TextBox 13"/>
          <p:cNvSpPr txBox="1"/>
          <p:nvPr/>
        </p:nvSpPr>
        <p:spPr>
          <a:xfrm>
            <a:off x="2476663" y="4505989"/>
            <a:ext cx="6667337" cy="900343"/>
          </a:xfrm>
          <a:prstGeom prst="rect">
            <a:avLst/>
          </a:prstGeom>
        </p:spPr>
        <p:txBody>
          <a:bodyPr lIns="0" tIns="0" rIns="0" bIns="0" rtlCol="0" anchor="t">
            <a:spAutoFit/>
          </a:bodyPr>
          <a:lstStyle/>
          <a:p>
            <a:pPr>
              <a:lnSpc>
                <a:spcPts val="6709"/>
              </a:lnSpc>
            </a:pPr>
            <a:r>
              <a:rPr lang="en-US" sz="5499">
                <a:solidFill>
                  <a:srgbClr val="FFFFFF"/>
                </a:solidFill>
                <a:latin typeface="Poppins"/>
              </a:rPr>
              <a:t>CLASS DIAGRAM</a:t>
            </a:r>
          </a:p>
        </p:txBody>
      </p:sp>
      <p:sp>
        <p:nvSpPr>
          <p:cNvPr id="14" name="TextBox 14"/>
          <p:cNvSpPr txBox="1"/>
          <p:nvPr/>
        </p:nvSpPr>
        <p:spPr>
          <a:xfrm>
            <a:off x="1769807" y="1197920"/>
            <a:ext cx="2777684"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49845" cy="1094745"/>
            <a:chOff x="0" y="0"/>
            <a:chExt cx="3070995" cy="830144"/>
          </a:xfrm>
        </p:grpSpPr>
        <p:sp>
          <p:nvSpPr>
            <p:cNvPr id="3" name="Freeform 3"/>
            <p:cNvSpPr/>
            <p:nvPr/>
          </p:nvSpPr>
          <p:spPr>
            <a:xfrm>
              <a:off x="0" y="0"/>
              <a:ext cx="3070995" cy="830144"/>
            </a:xfrm>
            <a:custGeom>
              <a:avLst/>
              <a:gdLst/>
              <a:ahLst/>
              <a:cxnLst/>
              <a:rect l="l" t="t" r="r" b="b"/>
              <a:pathLst>
                <a:path w="3070995" h="830144">
                  <a:moveTo>
                    <a:pt x="2946534" y="830144"/>
                  </a:moveTo>
                  <a:lnTo>
                    <a:pt x="124460" y="830144"/>
                  </a:lnTo>
                  <a:cubicBezTo>
                    <a:pt x="55880" y="830144"/>
                    <a:pt x="0" y="774264"/>
                    <a:pt x="0" y="705684"/>
                  </a:cubicBezTo>
                  <a:lnTo>
                    <a:pt x="0" y="124460"/>
                  </a:lnTo>
                  <a:cubicBezTo>
                    <a:pt x="0" y="55880"/>
                    <a:pt x="55880" y="0"/>
                    <a:pt x="124460" y="0"/>
                  </a:cubicBezTo>
                  <a:lnTo>
                    <a:pt x="2946535" y="0"/>
                  </a:lnTo>
                  <a:cubicBezTo>
                    <a:pt x="3015115" y="0"/>
                    <a:pt x="3070995" y="55880"/>
                    <a:pt x="3070995" y="124460"/>
                  </a:cubicBezTo>
                  <a:lnTo>
                    <a:pt x="3070995" y="705684"/>
                  </a:lnTo>
                  <a:cubicBezTo>
                    <a:pt x="3070995" y="774264"/>
                    <a:pt x="3015115" y="830144"/>
                    <a:pt x="2946535" y="830144"/>
                  </a:cubicBezTo>
                  <a:close/>
                </a:path>
              </a:pathLst>
            </a:custGeom>
            <a:solidFill>
              <a:srgbClr val="191B1A"/>
            </a:solidFill>
          </p:spPr>
          <p:txBody>
            <a:bodyPr/>
            <a:lstStyle/>
            <a:p>
              <a:endParaRPr lang="en-ID"/>
            </a:p>
          </p:txBody>
        </p:sp>
      </p:grpSp>
      <p:sp>
        <p:nvSpPr>
          <p:cNvPr id="4" name="Freeform 4"/>
          <p:cNvSpPr/>
          <p:nvPr/>
        </p:nvSpPr>
        <p:spPr>
          <a:xfrm>
            <a:off x="1028700" y="944472"/>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Freeform 7"/>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sp>
        <p:nvSpPr>
          <p:cNvPr id="8" name="Freeform 8"/>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6">
              <a:alphaModFix amt="6999"/>
              <a:extLst>
                <a:ext uri="{96DAC541-7B7A-43D3-8B79-37D633B846F1}">
                  <asvg:svgBlip xmlns:asvg="http://schemas.microsoft.com/office/drawing/2016/SVG/main" r:embed="rId7"/>
                </a:ext>
              </a:extLst>
            </a:blip>
            <a:stretch>
              <a:fillRect/>
            </a:stretch>
          </a:blipFill>
        </p:spPr>
        <p:txBody>
          <a:bodyPr/>
          <a:lstStyle/>
          <a:p>
            <a:endParaRPr lang="en-ID"/>
          </a:p>
        </p:txBody>
      </p:sp>
      <p:grpSp>
        <p:nvGrpSpPr>
          <p:cNvPr id="9" name="Group 9"/>
          <p:cNvGrpSpPr/>
          <p:nvPr/>
        </p:nvGrpSpPr>
        <p:grpSpPr>
          <a:xfrm>
            <a:off x="1028700" y="4685062"/>
            <a:ext cx="3393618" cy="3466629"/>
            <a:chOff x="0" y="0"/>
            <a:chExt cx="4524823" cy="4622171"/>
          </a:xfrm>
        </p:grpSpPr>
        <p:pic>
          <p:nvPicPr>
            <p:cNvPr id="10" name="Picture 10"/>
            <p:cNvPicPr>
              <a:picLocks noChangeAspect="1"/>
            </p:cNvPicPr>
            <p:nvPr/>
          </p:nvPicPr>
          <p:blipFill>
            <a:blip r:embed="rId8"/>
            <a:srcRect t="1361" b="1361"/>
            <a:stretch>
              <a:fillRect/>
            </a:stretch>
          </p:blipFill>
          <p:spPr>
            <a:xfrm>
              <a:off x="0" y="0"/>
              <a:ext cx="4524823" cy="4622171"/>
            </a:xfrm>
            <a:prstGeom prst="rect">
              <a:avLst/>
            </a:prstGeom>
          </p:spPr>
        </p:pic>
      </p:grpSp>
      <p:grpSp>
        <p:nvGrpSpPr>
          <p:cNvPr id="11" name="Group 11"/>
          <p:cNvGrpSpPr/>
          <p:nvPr/>
        </p:nvGrpSpPr>
        <p:grpSpPr>
          <a:xfrm>
            <a:off x="1028700" y="2525368"/>
            <a:ext cx="1080030" cy="1080030"/>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grpSp>
        <p:nvGrpSpPr>
          <p:cNvPr id="13" name="Group 13"/>
          <p:cNvGrpSpPr/>
          <p:nvPr/>
        </p:nvGrpSpPr>
        <p:grpSpPr>
          <a:xfrm>
            <a:off x="5025456" y="4685062"/>
            <a:ext cx="3393618" cy="3466629"/>
            <a:chOff x="0" y="0"/>
            <a:chExt cx="4524823" cy="4622171"/>
          </a:xfrm>
        </p:grpSpPr>
        <p:pic>
          <p:nvPicPr>
            <p:cNvPr id="14" name="Picture 14"/>
            <p:cNvPicPr>
              <a:picLocks noChangeAspect="1"/>
            </p:cNvPicPr>
            <p:nvPr/>
          </p:nvPicPr>
          <p:blipFill>
            <a:blip r:embed="rId9"/>
            <a:srcRect t="1473" b="1473"/>
            <a:stretch>
              <a:fillRect/>
            </a:stretch>
          </p:blipFill>
          <p:spPr>
            <a:xfrm>
              <a:off x="0" y="0"/>
              <a:ext cx="4524823" cy="4622171"/>
            </a:xfrm>
            <a:prstGeom prst="rect">
              <a:avLst/>
            </a:prstGeom>
          </p:spPr>
        </p:pic>
      </p:grpSp>
      <p:grpSp>
        <p:nvGrpSpPr>
          <p:cNvPr id="15" name="Group 15"/>
          <p:cNvGrpSpPr/>
          <p:nvPr/>
        </p:nvGrpSpPr>
        <p:grpSpPr>
          <a:xfrm>
            <a:off x="8899143" y="4685062"/>
            <a:ext cx="3393618" cy="3466629"/>
            <a:chOff x="0" y="0"/>
            <a:chExt cx="4524823" cy="4622171"/>
          </a:xfrm>
        </p:grpSpPr>
        <p:pic>
          <p:nvPicPr>
            <p:cNvPr id="16" name="Picture 16"/>
            <p:cNvPicPr>
              <a:picLocks noChangeAspect="1"/>
            </p:cNvPicPr>
            <p:nvPr/>
          </p:nvPicPr>
          <p:blipFill>
            <a:blip r:embed="rId10"/>
            <a:srcRect t="1149" b="1149"/>
            <a:stretch>
              <a:fillRect/>
            </a:stretch>
          </p:blipFill>
          <p:spPr>
            <a:xfrm>
              <a:off x="0" y="0"/>
              <a:ext cx="4524823" cy="4622171"/>
            </a:xfrm>
            <a:prstGeom prst="rect">
              <a:avLst/>
            </a:prstGeom>
          </p:spPr>
        </p:pic>
      </p:grpSp>
      <p:grpSp>
        <p:nvGrpSpPr>
          <p:cNvPr id="17" name="Group 17"/>
          <p:cNvGrpSpPr/>
          <p:nvPr/>
        </p:nvGrpSpPr>
        <p:grpSpPr>
          <a:xfrm>
            <a:off x="12769010" y="4685062"/>
            <a:ext cx="3393618" cy="3466629"/>
            <a:chOff x="0" y="0"/>
            <a:chExt cx="4524823" cy="4622171"/>
          </a:xfrm>
        </p:grpSpPr>
        <p:pic>
          <p:nvPicPr>
            <p:cNvPr id="18" name="Picture 18"/>
            <p:cNvPicPr>
              <a:picLocks noChangeAspect="1"/>
            </p:cNvPicPr>
            <p:nvPr/>
          </p:nvPicPr>
          <p:blipFill>
            <a:blip r:embed="rId11"/>
            <a:srcRect t="1001" b="1001"/>
            <a:stretch>
              <a:fillRect/>
            </a:stretch>
          </p:blipFill>
          <p:spPr>
            <a:xfrm>
              <a:off x="0" y="0"/>
              <a:ext cx="4524823" cy="4622171"/>
            </a:xfrm>
            <a:prstGeom prst="rect">
              <a:avLst/>
            </a:prstGeom>
          </p:spPr>
        </p:pic>
      </p:grpSp>
      <p:sp>
        <p:nvSpPr>
          <p:cNvPr id="19" name="TextBox 19"/>
          <p:cNvSpPr txBox="1"/>
          <p:nvPr/>
        </p:nvSpPr>
        <p:spPr>
          <a:xfrm>
            <a:off x="1769807" y="87777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20" name="TextBox 20"/>
          <p:cNvSpPr txBox="1"/>
          <p:nvPr/>
        </p:nvSpPr>
        <p:spPr>
          <a:xfrm>
            <a:off x="1028700" y="3898319"/>
            <a:ext cx="2965684" cy="625390"/>
          </a:xfrm>
          <a:prstGeom prst="rect">
            <a:avLst/>
          </a:prstGeom>
        </p:spPr>
        <p:txBody>
          <a:bodyPr lIns="0" tIns="0" rIns="0" bIns="0" rtlCol="0" anchor="t">
            <a:spAutoFit/>
          </a:bodyPr>
          <a:lstStyle/>
          <a:p>
            <a:pPr>
              <a:lnSpc>
                <a:spcPts val="4899"/>
              </a:lnSpc>
              <a:spcBef>
                <a:spcPct val="0"/>
              </a:spcBef>
            </a:pPr>
            <a:r>
              <a:rPr lang="en-US" sz="3499">
                <a:solidFill>
                  <a:srgbClr val="E14761"/>
                </a:solidFill>
                <a:latin typeface="Poppins Bold"/>
              </a:rPr>
              <a:t>01</a:t>
            </a:r>
          </a:p>
        </p:txBody>
      </p:sp>
      <p:sp>
        <p:nvSpPr>
          <p:cNvPr id="21" name="TextBox 21"/>
          <p:cNvSpPr txBox="1"/>
          <p:nvPr/>
        </p:nvSpPr>
        <p:spPr>
          <a:xfrm>
            <a:off x="1687173" y="4093264"/>
            <a:ext cx="3215214" cy="283123"/>
          </a:xfrm>
          <a:prstGeom prst="rect">
            <a:avLst/>
          </a:prstGeom>
        </p:spPr>
        <p:txBody>
          <a:bodyPr lIns="0" tIns="0" rIns="0" bIns="0" rtlCol="0" anchor="t">
            <a:spAutoFit/>
          </a:bodyPr>
          <a:lstStyle/>
          <a:p>
            <a:pPr>
              <a:lnSpc>
                <a:spcPts val="2239"/>
              </a:lnSpc>
              <a:spcBef>
                <a:spcPct val="0"/>
              </a:spcBef>
            </a:pPr>
            <a:r>
              <a:rPr lang="en-US" sz="1599">
                <a:solidFill>
                  <a:srgbClr val="FFFFFF"/>
                </a:solidFill>
                <a:latin typeface="Poppins"/>
              </a:rPr>
              <a:t>TAMPILAN AWAL</a:t>
            </a:r>
          </a:p>
        </p:txBody>
      </p:sp>
      <p:sp>
        <p:nvSpPr>
          <p:cNvPr id="22" name="TextBox 22"/>
          <p:cNvSpPr txBox="1"/>
          <p:nvPr/>
        </p:nvSpPr>
        <p:spPr>
          <a:xfrm>
            <a:off x="1687173" y="2581830"/>
            <a:ext cx="9353749" cy="900343"/>
          </a:xfrm>
          <a:prstGeom prst="rect">
            <a:avLst/>
          </a:prstGeom>
        </p:spPr>
        <p:txBody>
          <a:bodyPr lIns="0" tIns="0" rIns="0" bIns="0" rtlCol="0" anchor="t">
            <a:spAutoFit/>
          </a:bodyPr>
          <a:lstStyle/>
          <a:p>
            <a:pPr>
              <a:lnSpc>
                <a:spcPts val="6709"/>
              </a:lnSpc>
            </a:pPr>
            <a:r>
              <a:rPr lang="en-US" sz="5499">
                <a:solidFill>
                  <a:srgbClr val="FFFFFF"/>
                </a:solidFill>
                <a:latin typeface="Poppins"/>
              </a:rPr>
              <a:t>RANCANGAN ANTAR MUKA</a:t>
            </a:r>
          </a:p>
        </p:txBody>
      </p:sp>
      <p:sp>
        <p:nvSpPr>
          <p:cNvPr id="23" name="TextBox 23"/>
          <p:cNvSpPr txBox="1"/>
          <p:nvPr/>
        </p:nvSpPr>
        <p:spPr>
          <a:xfrm>
            <a:off x="5025456" y="3898319"/>
            <a:ext cx="2965684" cy="625390"/>
          </a:xfrm>
          <a:prstGeom prst="rect">
            <a:avLst/>
          </a:prstGeom>
        </p:spPr>
        <p:txBody>
          <a:bodyPr lIns="0" tIns="0" rIns="0" bIns="0" rtlCol="0" anchor="t">
            <a:spAutoFit/>
          </a:bodyPr>
          <a:lstStyle/>
          <a:p>
            <a:pPr>
              <a:lnSpc>
                <a:spcPts val="4899"/>
              </a:lnSpc>
              <a:spcBef>
                <a:spcPct val="0"/>
              </a:spcBef>
            </a:pPr>
            <a:r>
              <a:rPr lang="en-US" sz="3499">
                <a:solidFill>
                  <a:srgbClr val="E14761"/>
                </a:solidFill>
                <a:latin typeface="Poppins Bold"/>
              </a:rPr>
              <a:t>02</a:t>
            </a:r>
          </a:p>
        </p:txBody>
      </p:sp>
      <p:sp>
        <p:nvSpPr>
          <p:cNvPr id="24" name="TextBox 24"/>
          <p:cNvSpPr txBox="1"/>
          <p:nvPr/>
        </p:nvSpPr>
        <p:spPr>
          <a:xfrm>
            <a:off x="5683929" y="4093264"/>
            <a:ext cx="3215214" cy="283123"/>
          </a:xfrm>
          <a:prstGeom prst="rect">
            <a:avLst/>
          </a:prstGeom>
        </p:spPr>
        <p:txBody>
          <a:bodyPr lIns="0" tIns="0" rIns="0" bIns="0" rtlCol="0" anchor="t">
            <a:spAutoFit/>
          </a:bodyPr>
          <a:lstStyle/>
          <a:p>
            <a:pPr>
              <a:lnSpc>
                <a:spcPts val="2239"/>
              </a:lnSpc>
              <a:spcBef>
                <a:spcPct val="0"/>
              </a:spcBef>
            </a:pPr>
            <a:r>
              <a:rPr lang="en-US" sz="1599">
                <a:solidFill>
                  <a:srgbClr val="FFFFFF"/>
                </a:solidFill>
                <a:latin typeface="Poppins"/>
              </a:rPr>
              <a:t>TAMPILAN MEMULAI GAME</a:t>
            </a:r>
          </a:p>
        </p:txBody>
      </p:sp>
      <p:sp>
        <p:nvSpPr>
          <p:cNvPr id="25" name="TextBox 25"/>
          <p:cNvSpPr txBox="1"/>
          <p:nvPr/>
        </p:nvSpPr>
        <p:spPr>
          <a:xfrm>
            <a:off x="8899143" y="3898319"/>
            <a:ext cx="2965684" cy="625390"/>
          </a:xfrm>
          <a:prstGeom prst="rect">
            <a:avLst/>
          </a:prstGeom>
        </p:spPr>
        <p:txBody>
          <a:bodyPr lIns="0" tIns="0" rIns="0" bIns="0" rtlCol="0" anchor="t">
            <a:spAutoFit/>
          </a:bodyPr>
          <a:lstStyle/>
          <a:p>
            <a:pPr>
              <a:lnSpc>
                <a:spcPts val="4899"/>
              </a:lnSpc>
              <a:spcBef>
                <a:spcPct val="0"/>
              </a:spcBef>
            </a:pPr>
            <a:r>
              <a:rPr lang="en-US" sz="3499">
                <a:solidFill>
                  <a:srgbClr val="E14761"/>
                </a:solidFill>
                <a:latin typeface="Poppins Bold"/>
              </a:rPr>
              <a:t>03</a:t>
            </a:r>
          </a:p>
        </p:txBody>
      </p:sp>
      <p:sp>
        <p:nvSpPr>
          <p:cNvPr id="26" name="TextBox 26"/>
          <p:cNvSpPr txBox="1"/>
          <p:nvPr/>
        </p:nvSpPr>
        <p:spPr>
          <a:xfrm>
            <a:off x="9557616" y="4093264"/>
            <a:ext cx="3891357" cy="283123"/>
          </a:xfrm>
          <a:prstGeom prst="rect">
            <a:avLst/>
          </a:prstGeom>
        </p:spPr>
        <p:txBody>
          <a:bodyPr lIns="0" tIns="0" rIns="0" bIns="0" rtlCol="0" anchor="t">
            <a:spAutoFit/>
          </a:bodyPr>
          <a:lstStyle/>
          <a:p>
            <a:pPr>
              <a:lnSpc>
                <a:spcPts val="2239"/>
              </a:lnSpc>
              <a:spcBef>
                <a:spcPct val="0"/>
              </a:spcBef>
            </a:pPr>
            <a:r>
              <a:rPr lang="en-US" sz="1599">
                <a:solidFill>
                  <a:srgbClr val="FFFFFF"/>
                </a:solidFill>
                <a:latin typeface="Poppins"/>
              </a:rPr>
              <a:t>TAMPILAN KETIKA MENANG</a:t>
            </a:r>
          </a:p>
        </p:txBody>
      </p:sp>
      <p:sp>
        <p:nvSpPr>
          <p:cNvPr id="27" name="TextBox 27"/>
          <p:cNvSpPr txBox="1"/>
          <p:nvPr/>
        </p:nvSpPr>
        <p:spPr>
          <a:xfrm>
            <a:off x="12769010" y="3898319"/>
            <a:ext cx="2965684" cy="625390"/>
          </a:xfrm>
          <a:prstGeom prst="rect">
            <a:avLst/>
          </a:prstGeom>
        </p:spPr>
        <p:txBody>
          <a:bodyPr lIns="0" tIns="0" rIns="0" bIns="0" rtlCol="0" anchor="t">
            <a:spAutoFit/>
          </a:bodyPr>
          <a:lstStyle/>
          <a:p>
            <a:pPr>
              <a:lnSpc>
                <a:spcPts val="4899"/>
              </a:lnSpc>
              <a:spcBef>
                <a:spcPct val="0"/>
              </a:spcBef>
            </a:pPr>
            <a:r>
              <a:rPr lang="en-US" sz="3499">
                <a:solidFill>
                  <a:srgbClr val="E14761"/>
                </a:solidFill>
                <a:latin typeface="Poppins Bold"/>
              </a:rPr>
              <a:t>04</a:t>
            </a:r>
          </a:p>
        </p:txBody>
      </p:sp>
      <p:sp>
        <p:nvSpPr>
          <p:cNvPr id="28" name="TextBox 28"/>
          <p:cNvSpPr txBox="1"/>
          <p:nvPr/>
        </p:nvSpPr>
        <p:spPr>
          <a:xfrm>
            <a:off x="13427483" y="4093264"/>
            <a:ext cx="3215214" cy="283123"/>
          </a:xfrm>
          <a:prstGeom prst="rect">
            <a:avLst/>
          </a:prstGeom>
        </p:spPr>
        <p:txBody>
          <a:bodyPr lIns="0" tIns="0" rIns="0" bIns="0" rtlCol="0" anchor="t">
            <a:spAutoFit/>
          </a:bodyPr>
          <a:lstStyle/>
          <a:p>
            <a:pPr>
              <a:lnSpc>
                <a:spcPts val="2239"/>
              </a:lnSpc>
              <a:spcBef>
                <a:spcPct val="0"/>
              </a:spcBef>
            </a:pPr>
            <a:r>
              <a:rPr lang="en-US" sz="1599">
                <a:solidFill>
                  <a:srgbClr val="FFFFFF"/>
                </a:solidFill>
                <a:latin typeface="Poppins"/>
              </a:rPr>
              <a:t>TAMPILAN KETIKA KALAH</a:t>
            </a:r>
          </a:p>
        </p:txBody>
      </p:sp>
      <p:sp>
        <p:nvSpPr>
          <p:cNvPr id="29" name="TextBox 29"/>
          <p:cNvSpPr txBox="1"/>
          <p:nvPr/>
        </p:nvSpPr>
        <p:spPr>
          <a:xfrm>
            <a:off x="1769807" y="1197920"/>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grpSp>
        <p:nvGrpSpPr>
          <p:cNvPr id="2" name="Group 2"/>
          <p:cNvGrpSpPr/>
          <p:nvPr/>
        </p:nvGrpSpPr>
        <p:grpSpPr>
          <a:xfrm>
            <a:off x="684811" y="607952"/>
            <a:ext cx="4049845" cy="1094745"/>
            <a:chOff x="0" y="0"/>
            <a:chExt cx="3070995" cy="830144"/>
          </a:xfrm>
        </p:grpSpPr>
        <p:sp>
          <p:nvSpPr>
            <p:cNvPr id="3" name="Freeform 3"/>
            <p:cNvSpPr/>
            <p:nvPr/>
          </p:nvSpPr>
          <p:spPr>
            <a:xfrm>
              <a:off x="0" y="0"/>
              <a:ext cx="3070995" cy="830144"/>
            </a:xfrm>
            <a:custGeom>
              <a:avLst/>
              <a:gdLst/>
              <a:ahLst/>
              <a:cxnLst/>
              <a:rect l="l" t="t" r="r" b="b"/>
              <a:pathLst>
                <a:path w="3070995" h="830144">
                  <a:moveTo>
                    <a:pt x="2946534" y="830144"/>
                  </a:moveTo>
                  <a:lnTo>
                    <a:pt x="124460" y="830144"/>
                  </a:lnTo>
                  <a:cubicBezTo>
                    <a:pt x="55880" y="830144"/>
                    <a:pt x="0" y="774264"/>
                    <a:pt x="0" y="705684"/>
                  </a:cubicBezTo>
                  <a:lnTo>
                    <a:pt x="0" y="124460"/>
                  </a:lnTo>
                  <a:cubicBezTo>
                    <a:pt x="0" y="55880"/>
                    <a:pt x="55880" y="0"/>
                    <a:pt x="124460" y="0"/>
                  </a:cubicBezTo>
                  <a:lnTo>
                    <a:pt x="2946535" y="0"/>
                  </a:lnTo>
                  <a:cubicBezTo>
                    <a:pt x="3015115" y="0"/>
                    <a:pt x="3070995" y="55880"/>
                    <a:pt x="3070995" y="124460"/>
                  </a:cubicBezTo>
                  <a:lnTo>
                    <a:pt x="3070995" y="705684"/>
                  </a:lnTo>
                  <a:cubicBezTo>
                    <a:pt x="3070995" y="774264"/>
                    <a:pt x="3015115" y="830144"/>
                    <a:pt x="2946535" y="830144"/>
                  </a:cubicBezTo>
                  <a:close/>
                </a:path>
              </a:pathLst>
            </a:custGeom>
            <a:solidFill>
              <a:srgbClr val="191B1A"/>
            </a:solidFill>
          </p:spPr>
          <p:txBody>
            <a:bodyPr/>
            <a:lstStyle/>
            <a:p>
              <a:endParaRPr lang="en-ID"/>
            </a:p>
          </p:txBody>
        </p:sp>
      </p:grpSp>
      <p:sp>
        <p:nvSpPr>
          <p:cNvPr id="4" name="Freeform 4"/>
          <p:cNvSpPr/>
          <p:nvPr/>
        </p:nvSpPr>
        <p:spPr>
          <a:xfrm>
            <a:off x="1028700" y="944472"/>
            <a:ext cx="453117" cy="433691"/>
          </a:xfrm>
          <a:custGeom>
            <a:avLst/>
            <a:gdLst/>
            <a:ahLst/>
            <a:cxnLst/>
            <a:rect l="l" t="t" r="r" b="b"/>
            <a:pathLst>
              <a:path w="453117" h="433691">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grpSp>
        <p:nvGrpSpPr>
          <p:cNvPr id="5" name="Group 5"/>
          <p:cNvGrpSpPr/>
          <p:nvPr/>
        </p:nvGrpSpPr>
        <p:grpSpPr>
          <a:xfrm>
            <a:off x="17461777" y="7605853"/>
            <a:ext cx="1652447" cy="1652447"/>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7" name="Freeform 7"/>
          <p:cNvSpPr/>
          <p:nvPr/>
        </p:nvSpPr>
        <p:spPr>
          <a:xfrm>
            <a:off x="15010081" y="315677"/>
            <a:ext cx="2898297" cy="277404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txBody>
          <a:bodyPr/>
          <a:lstStyle/>
          <a:p>
            <a:endParaRPr lang="en-ID"/>
          </a:p>
        </p:txBody>
      </p:sp>
      <p:sp>
        <p:nvSpPr>
          <p:cNvPr id="8" name="Freeform 8"/>
          <p:cNvSpPr/>
          <p:nvPr/>
        </p:nvSpPr>
        <p:spPr>
          <a:xfrm>
            <a:off x="-771244" y="6747869"/>
            <a:ext cx="5505900" cy="3223454"/>
          </a:xfrm>
          <a:custGeom>
            <a:avLst/>
            <a:gdLst/>
            <a:ahLst/>
            <a:cxnLst/>
            <a:rect l="l" t="t" r="r" b="b"/>
            <a:pathLst>
              <a:path w="5505900" h="3223454">
                <a:moveTo>
                  <a:pt x="0" y="0"/>
                </a:moveTo>
                <a:lnTo>
                  <a:pt x="5505901" y="0"/>
                </a:lnTo>
                <a:lnTo>
                  <a:pt x="5505901" y="3223454"/>
                </a:lnTo>
                <a:lnTo>
                  <a:pt x="0" y="3223454"/>
                </a:lnTo>
                <a:lnTo>
                  <a:pt x="0" y="0"/>
                </a:lnTo>
                <a:close/>
              </a:path>
            </a:pathLst>
          </a:custGeom>
          <a:blipFill>
            <a:blip r:embed="rId6">
              <a:alphaModFix amt="6999"/>
              <a:extLst>
                <a:ext uri="{96DAC541-7B7A-43D3-8B79-37D633B846F1}">
                  <asvg:svgBlip xmlns:asvg="http://schemas.microsoft.com/office/drawing/2016/SVG/main" r:embed="rId7"/>
                </a:ext>
              </a:extLst>
            </a:blip>
            <a:stretch>
              <a:fillRect/>
            </a:stretch>
          </a:blipFill>
        </p:spPr>
        <p:txBody>
          <a:bodyPr/>
          <a:lstStyle/>
          <a:p>
            <a:endParaRPr lang="en-ID"/>
          </a:p>
        </p:txBody>
      </p:sp>
      <p:grpSp>
        <p:nvGrpSpPr>
          <p:cNvPr id="9" name="Group 9"/>
          <p:cNvGrpSpPr/>
          <p:nvPr/>
        </p:nvGrpSpPr>
        <p:grpSpPr>
          <a:xfrm>
            <a:off x="1028700" y="2108490"/>
            <a:ext cx="1080030" cy="1080030"/>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txBody>
            <a:bodyPr/>
            <a:lstStyle/>
            <a:p>
              <a:endParaRPr lang="en-ID"/>
            </a:p>
          </p:txBody>
        </p:sp>
      </p:grpSp>
      <p:sp>
        <p:nvSpPr>
          <p:cNvPr id="11" name="Freeform 11"/>
          <p:cNvSpPr/>
          <p:nvPr/>
        </p:nvSpPr>
        <p:spPr>
          <a:xfrm>
            <a:off x="3508435" y="3151064"/>
            <a:ext cx="11204542" cy="6302555"/>
          </a:xfrm>
          <a:custGeom>
            <a:avLst/>
            <a:gdLst/>
            <a:ahLst/>
            <a:cxnLst/>
            <a:rect l="l" t="t" r="r" b="b"/>
            <a:pathLst>
              <a:path w="11204542" h="6302555">
                <a:moveTo>
                  <a:pt x="0" y="0"/>
                </a:moveTo>
                <a:lnTo>
                  <a:pt x="11204542" y="0"/>
                </a:lnTo>
                <a:lnTo>
                  <a:pt x="11204542" y="6302555"/>
                </a:lnTo>
                <a:lnTo>
                  <a:pt x="0" y="6302555"/>
                </a:lnTo>
                <a:lnTo>
                  <a:pt x="0" y="0"/>
                </a:lnTo>
                <a:close/>
              </a:path>
            </a:pathLst>
          </a:custGeom>
          <a:blipFill>
            <a:blip r:embed="rId8"/>
            <a:stretch>
              <a:fillRect/>
            </a:stretch>
          </a:blipFill>
        </p:spPr>
        <p:txBody>
          <a:bodyPr/>
          <a:lstStyle/>
          <a:p>
            <a:endParaRPr lang="en-ID"/>
          </a:p>
        </p:txBody>
      </p:sp>
      <p:sp>
        <p:nvSpPr>
          <p:cNvPr id="12" name="TextBox 12"/>
          <p:cNvSpPr txBox="1"/>
          <p:nvPr/>
        </p:nvSpPr>
        <p:spPr>
          <a:xfrm>
            <a:off x="1769807" y="877772"/>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HAFID DARIS FADLURAHMAN</a:t>
            </a:r>
          </a:p>
        </p:txBody>
      </p:sp>
      <p:sp>
        <p:nvSpPr>
          <p:cNvPr id="13" name="TextBox 13"/>
          <p:cNvSpPr txBox="1"/>
          <p:nvPr/>
        </p:nvSpPr>
        <p:spPr>
          <a:xfrm>
            <a:off x="1568715" y="2164996"/>
            <a:ext cx="9353749" cy="900343"/>
          </a:xfrm>
          <a:prstGeom prst="rect">
            <a:avLst/>
          </a:prstGeom>
        </p:spPr>
        <p:txBody>
          <a:bodyPr lIns="0" tIns="0" rIns="0" bIns="0" rtlCol="0" anchor="t">
            <a:spAutoFit/>
          </a:bodyPr>
          <a:lstStyle/>
          <a:p>
            <a:pPr>
              <a:lnSpc>
                <a:spcPts val="6709"/>
              </a:lnSpc>
            </a:pPr>
            <a:r>
              <a:rPr lang="en-US" sz="5499">
                <a:solidFill>
                  <a:srgbClr val="FFFFFF"/>
                </a:solidFill>
                <a:latin typeface="Poppins"/>
              </a:rPr>
              <a:t>SCREENSHOT CODING IDE</a:t>
            </a:r>
          </a:p>
        </p:txBody>
      </p:sp>
      <p:sp>
        <p:nvSpPr>
          <p:cNvPr id="14" name="TextBox 14"/>
          <p:cNvSpPr txBox="1"/>
          <p:nvPr/>
        </p:nvSpPr>
        <p:spPr>
          <a:xfrm>
            <a:off x="1769807" y="1197920"/>
            <a:ext cx="2964850" cy="283545"/>
          </a:xfrm>
          <a:prstGeom prst="rect">
            <a:avLst/>
          </a:prstGeom>
        </p:spPr>
        <p:txBody>
          <a:bodyPr lIns="0" tIns="0" rIns="0" bIns="0" rtlCol="0" anchor="t">
            <a:spAutoFit/>
          </a:bodyPr>
          <a:lstStyle/>
          <a:p>
            <a:pPr>
              <a:lnSpc>
                <a:spcPts val="2216"/>
              </a:lnSpc>
              <a:spcBef>
                <a:spcPct val="0"/>
              </a:spcBef>
            </a:pPr>
            <a:r>
              <a:rPr lang="en-US" sz="1583">
                <a:solidFill>
                  <a:srgbClr val="FFFFFF"/>
                </a:solidFill>
                <a:latin typeface="Poppins"/>
              </a:rPr>
              <a:t>2100018412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317</Words>
  <Application>Microsoft Office PowerPoint</Application>
  <PresentationFormat>Custom</PresentationFormat>
  <Paragraphs>86</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Poppins Bold Italics</vt:lpstr>
      <vt:lpstr>Arial</vt:lpstr>
      <vt:lpstr>Poppins Bold</vt:lpstr>
      <vt:lpstr>Calibri</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Red Tech Programming Presentation</dc:title>
  <cp:lastModifiedBy>darishafid19@gmail.com</cp:lastModifiedBy>
  <cp:revision>2</cp:revision>
  <dcterms:created xsi:type="dcterms:W3CDTF">2006-08-16T00:00:00Z</dcterms:created>
  <dcterms:modified xsi:type="dcterms:W3CDTF">2024-01-11T01:51:12Z</dcterms:modified>
  <dc:identifier>DAF5iBJq9x8</dc:identifier>
</cp:coreProperties>
</file>

<file path=docProps/thumbnail.jpeg>
</file>